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9" r:id="rId3"/>
    <p:sldId id="287" r:id="rId4"/>
    <p:sldId id="260" r:id="rId5"/>
    <p:sldId id="285" r:id="rId6"/>
    <p:sldId id="262" r:id="rId7"/>
    <p:sldId id="310" r:id="rId8"/>
    <p:sldId id="311" r:id="rId9"/>
    <p:sldId id="312" r:id="rId10"/>
    <p:sldId id="313" r:id="rId11"/>
    <p:sldId id="318" r:id="rId12"/>
    <p:sldId id="261" r:id="rId13"/>
    <p:sldId id="264" r:id="rId14"/>
    <p:sldId id="266" r:id="rId15"/>
    <p:sldId id="268" r:id="rId16"/>
    <p:sldId id="270" r:id="rId17"/>
    <p:sldId id="271" r:id="rId18"/>
    <p:sldId id="292" r:id="rId19"/>
    <p:sldId id="272" r:id="rId20"/>
    <p:sldId id="273" r:id="rId21"/>
    <p:sldId id="315" r:id="rId22"/>
    <p:sldId id="316" r:id="rId23"/>
    <p:sldId id="317" r:id="rId24"/>
    <p:sldId id="314" r:id="rId25"/>
    <p:sldId id="279" r:id="rId26"/>
    <p:sldId id="302" r:id="rId27"/>
    <p:sldId id="257"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 Day" initials="" lastIdx="1" clrIdx="0"/>
  <p:cmAuthor id="1" name="Felicity Smith" initials="" lastIdx="7" clrIdx="1"/>
  <p:cmAuthor id="2" name="Jane Carland" initials="JC" lastIdx="1" clrIdx="2"/>
  <p:cmAuthor id="3" name="Ric Day" initials="RD"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16" autoAdjust="0"/>
    <p:restoredTop sz="91086" autoAdjust="0"/>
  </p:normalViewPr>
  <p:slideViewPr>
    <p:cSldViewPr>
      <p:cViewPr>
        <p:scale>
          <a:sx n="100" d="100"/>
          <a:sy n="100" d="100"/>
        </p:scale>
        <p:origin x="-688" y="-14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68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8104E8-6A4D-2E4C-B0BE-FBF616BFFB73}" type="doc">
      <dgm:prSet loTypeId="urn:microsoft.com/office/officeart/2005/8/layout/hChevron3" loCatId="" qsTypeId="urn:microsoft.com/office/officeart/2005/8/quickstyle/simple1" qsCatId="simple" csTypeId="urn:microsoft.com/office/officeart/2005/8/colors/accent1_2" csCatId="accent1" phldr="1"/>
      <dgm:spPr/>
    </dgm:pt>
    <dgm:pt modelId="{B698151B-1013-B842-8A05-4F860EC5ADD3}">
      <dgm:prSet phldrT="[Text]"/>
      <dgm:spPr>
        <a:solidFill>
          <a:schemeClr val="tx2">
            <a:lumMod val="60000"/>
            <a:lumOff val="40000"/>
          </a:schemeClr>
        </a:solidFill>
      </dgm:spPr>
      <dgm:t>
        <a:bodyPr/>
        <a:lstStyle/>
        <a:p>
          <a:r>
            <a:rPr lang="en-US" smtClean="0"/>
            <a:t>1</a:t>
          </a:r>
          <a:endParaRPr lang="en-US" dirty="0"/>
        </a:p>
      </dgm:t>
    </dgm:pt>
    <dgm:pt modelId="{321422AE-935F-7A44-91DF-C41CC1FB4917}" type="parTrans" cxnId="{49791475-C5FC-5A42-8B2B-7E4011EC3929}">
      <dgm:prSet/>
      <dgm:spPr/>
      <dgm:t>
        <a:bodyPr/>
        <a:lstStyle/>
        <a:p>
          <a:endParaRPr lang="en-US"/>
        </a:p>
      </dgm:t>
    </dgm:pt>
    <dgm:pt modelId="{24EAD51A-8715-9948-B265-E73BF7F7F162}" type="sibTrans" cxnId="{49791475-C5FC-5A42-8B2B-7E4011EC3929}">
      <dgm:prSet/>
      <dgm:spPr/>
      <dgm:t>
        <a:bodyPr/>
        <a:lstStyle/>
        <a:p>
          <a:endParaRPr lang="en-US"/>
        </a:p>
      </dgm:t>
    </dgm:pt>
    <dgm:pt modelId="{845BD5C5-CC0D-4E41-AF16-1F85BB70DEC1}">
      <dgm:prSet phldrT="[Text]"/>
      <dgm:spPr>
        <a:solidFill>
          <a:schemeClr val="tx2">
            <a:lumMod val="60000"/>
            <a:lumOff val="40000"/>
          </a:schemeClr>
        </a:solidFill>
      </dgm:spPr>
      <dgm:t>
        <a:bodyPr/>
        <a:lstStyle/>
        <a:p>
          <a:r>
            <a:rPr lang="en-US" dirty="0" smtClean="0"/>
            <a:t>5</a:t>
          </a:r>
          <a:endParaRPr lang="en-US" dirty="0"/>
        </a:p>
      </dgm:t>
    </dgm:pt>
    <dgm:pt modelId="{39D9BA27-D11F-AF4F-A6A3-674C592C6DB9}" type="parTrans" cxnId="{E289E528-53AD-FE4F-BEBA-D5C769EB3C0C}">
      <dgm:prSet/>
      <dgm:spPr/>
      <dgm:t>
        <a:bodyPr/>
        <a:lstStyle/>
        <a:p>
          <a:endParaRPr lang="en-US"/>
        </a:p>
      </dgm:t>
    </dgm:pt>
    <dgm:pt modelId="{3711B200-CDAE-D942-8648-8163D6F3F3A8}" type="sibTrans" cxnId="{E289E528-53AD-FE4F-BEBA-D5C769EB3C0C}">
      <dgm:prSet/>
      <dgm:spPr/>
      <dgm:t>
        <a:bodyPr/>
        <a:lstStyle/>
        <a:p>
          <a:endParaRPr lang="en-US"/>
        </a:p>
      </dgm:t>
    </dgm:pt>
    <dgm:pt modelId="{A9D74442-30D5-DD40-ACDF-F87E41E897D5}">
      <dgm:prSet phldrT="[Text]"/>
      <dgm:spPr>
        <a:solidFill>
          <a:schemeClr val="tx2">
            <a:lumMod val="60000"/>
            <a:lumOff val="40000"/>
          </a:schemeClr>
        </a:solidFill>
      </dgm:spPr>
      <dgm:t>
        <a:bodyPr/>
        <a:lstStyle/>
        <a:p>
          <a:r>
            <a:rPr lang="en-US" dirty="0" smtClean="0"/>
            <a:t>6</a:t>
          </a:r>
          <a:endParaRPr lang="en-US" dirty="0"/>
        </a:p>
      </dgm:t>
    </dgm:pt>
    <dgm:pt modelId="{CEA707F6-6759-D749-A712-91CE7513824A}" type="parTrans" cxnId="{03F6E39A-8022-184B-BC18-1189B387157F}">
      <dgm:prSet/>
      <dgm:spPr/>
      <dgm:t>
        <a:bodyPr/>
        <a:lstStyle/>
        <a:p>
          <a:endParaRPr lang="en-US"/>
        </a:p>
      </dgm:t>
    </dgm:pt>
    <dgm:pt modelId="{B0E9F68B-83C9-484B-A34C-42B3CB720A7A}" type="sibTrans" cxnId="{03F6E39A-8022-184B-BC18-1189B387157F}">
      <dgm:prSet/>
      <dgm:spPr/>
      <dgm:t>
        <a:bodyPr/>
        <a:lstStyle/>
        <a:p>
          <a:endParaRPr lang="en-US"/>
        </a:p>
      </dgm:t>
    </dgm:pt>
    <dgm:pt modelId="{F8F9BF2A-EA4F-DB40-BE33-018F23BCA96C}">
      <dgm:prSet/>
      <dgm:spPr>
        <a:solidFill>
          <a:schemeClr val="tx2">
            <a:lumMod val="60000"/>
            <a:lumOff val="40000"/>
          </a:schemeClr>
        </a:solidFill>
      </dgm:spPr>
      <dgm:t>
        <a:bodyPr/>
        <a:lstStyle/>
        <a:p>
          <a:r>
            <a:rPr lang="en-US" smtClean="0"/>
            <a:t>2</a:t>
          </a:r>
          <a:endParaRPr lang="en-US" dirty="0"/>
        </a:p>
      </dgm:t>
    </dgm:pt>
    <dgm:pt modelId="{B17E6628-1310-784B-95F2-D6528729F635}" type="parTrans" cxnId="{D9ACA271-2F8C-994D-AFFC-EF5DFF384A79}">
      <dgm:prSet/>
      <dgm:spPr/>
      <dgm:t>
        <a:bodyPr/>
        <a:lstStyle/>
        <a:p>
          <a:endParaRPr lang="en-US"/>
        </a:p>
      </dgm:t>
    </dgm:pt>
    <dgm:pt modelId="{677D9FB3-26DB-194B-92F9-5F1234B3BF2A}" type="sibTrans" cxnId="{D9ACA271-2F8C-994D-AFFC-EF5DFF384A79}">
      <dgm:prSet/>
      <dgm:spPr/>
      <dgm:t>
        <a:bodyPr/>
        <a:lstStyle/>
        <a:p>
          <a:endParaRPr lang="en-US"/>
        </a:p>
      </dgm:t>
    </dgm:pt>
    <dgm:pt modelId="{4523D1DD-2DF7-6B45-A882-E09A4089BC80}">
      <dgm:prSet/>
      <dgm:spPr>
        <a:solidFill>
          <a:schemeClr val="tx2">
            <a:lumMod val="60000"/>
            <a:lumOff val="40000"/>
          </a:schemeClr>
        </a:solidFill>
      </dgm:spPr>
      <dgm:t>
        <a:bodyPr/>
        <a:lstStyle/>
        <a:p>
          <a:r>
            <a:rPr lang="en-US" dirty="0" smtClean="0"/>
            <a:t>3</a:t>
          </a:r>
          <a:endParaRPr lang="en-US" dirty="0"/>
        </a:p>
      </dgm:t>
    </dgm:pt>
    <dgm:pt modelId="{53188784-C082-A047-B2E7-D606E1FCE1A7}" type="parTrans" cxnId="{348F40A8-CDA4-6242-BAE1-75ACA0191540}">
      <dgm:prSet/>
      <dgm:spPr/>
      <dgm:t>
        <a:bodyPr/>
        <a:lstStyle/>
        <a:p>
          <a:endParaRPr lang="en-US"/>
        </a:p>
      </dgm:t>
    </dgm:pt>
    <dgm:pt modelId="{F543E78A-F9A4-1B48-A049-1B85349DA27A}" type="sibTrans" cxnId="{348F40A8-CDA4-6242-BAE1-75ACA0191540}">
      <dgm:prSet/>
      <dgm:spPr/>
      <dgm:t>
        <a:bodyPr/>
        <a:lstStyle/>
        <a:p>
          <a:endParaRPr lang="en-US"/>
        </a:p>
      </dgm:t>
    </dgm:pt>
    <dgm:pt modelId="{30EA4377-F1D0-7C4C-9586-139B37C40EE0}">
      <dgm:prSet/>
      <dgm:spPr>
        <a:solidFill>
          <a:schemeClr val="tx2">
            <a:lumMod val="60000"/>
            <a:lumOff val="40000"/>
          </a:schemeClr>
        </a:solidFill>
      </dgm:spPr>
      <dgm:t>
        <a:bodyPr/>
        <a:lstStyle/>
        <a:p>
          <a:r>
            <a:rPr lang="en-US" dirty="0" smtClean="0"/>
            <a:t>4</a:t>
          </a:r>
          <a:endParaRPr lang="en-US" dirty="0"/>
        </a:p>
      </dgm:t>
    </dgm:pt>
    <dgm:pt modelId="{96CACA9A-15CD-084A-8DC1-F257079C98D7}" type="parTrans" cxnId="{8C272213-6302-D74E-8776-B0224EADE476}">
      <dgm:prSet/>
      <dgm:spPr/>
      <dgm:t>
        <a:bodyPr/>
        <a:lstStyle/>
        <a:p>
          <a:endParaRPr lang="en-US"/>
        </a:p>
      </dgm:t>
    </dgm:pt>
    <dgm:pt modelId="{FE0618A6-4972-734C-AD52-F5B61F8C8C57}" type="sibTrans" cxnId="{8C272213-6302-D74E-8776-B0224EADE476}">
      <dgm:prSet/>
      <dgm:spPr/>
      <dgm:t>
        <a:bodyPr/>
        <a:lstStyle/>
        <a:p>
          <a:endParaRPr lang="en-US"/>
        </a:p>
      </dgm:t>
    </dgm:pt>
    <dgm:pt modelId="{0325ABD4-976C-1E4F-B661-96A517BF8B0B}">
      <dgm:prSet custT="1"/>
      <dgm:spPr>
        <a:solidFill>
          <a:schemeClr val="tx2">
            <a:lumMod val="60000"/>
            <a:lumOff val="40000"/>
          </a:schemeClr>
        </a:solidFill>
      </dgm:spPr>
      <dgm:t>
        <a:bodyPr/>
        <a:lstStyle/>
        <a:p>
          <a:pPr algn="l"/>
          <a:r>
            <a:rPr lang="en-US" sz="2000" dirty="0" smtClean="0"/>
            <a:t>Screening</a:t>
          </a:r>
          <a:endParaRPr lang="en-US" sz="2000" dirty="0"/>
        </a:p>
      </dgm:t>
    </dgm:pt>
    <dgm:pt modelId="{A5B1FC59-0C8C-3048-8155-C4F0F33B80EB}" type="parTrans" cxnId="{0B2A6AA6-174B-6F42-A014-820428532D31}">
      <dgm:prSet/>
      <dgm:spPr/>
      <dgm:t>
        <a:bodyPr/>
        <a:lstStyle/>
        <a:p>
          <a:endParaRPr lang="en-US"/>
        </a:p>
      </dgm:t>
    </dgm:pt>
    <dgm:pt modelId="{67484637-55EB-EF4E-9D83-164EC565FD5D}" type="sibTrans" cxnId="{0B2A6AA6-174B-6F42-A014-820428532D31}">
      <dgm:prSet/>
      <dgm:spPr/>
      <dgm:t>
        <a:bodyPr/>
        <a:lstStyle/>
        <a:p>
          <a:endParaRPr lang="en-US"/>
        </a:p>
      </dgm:t>
    </dgm:pt>
    <dgm:pt modelId="{BF31CF26-F6C0-0C41-AB1B-4E3DFFB0D91C}" type="pres">
      <dgm:prSet presAssocID="{7F8104E8-6A4D-2E4C-B0BE-FBF616BFFB73}" presName="Name0" presStyleCnt="0">
        <dgm:presLayoutVars>
          <dgm:dir/>
          <dgm:resizeHandles val="exact"/>
        </dgm:presLayoutVars>
      </dgm:prSet>
      <dgm:spPr/>
    </dgm:pt>
    <dgm:pt modelId="{0F12E075-7F3D-E749-ACD0-AAF1EC0E396E}" type="pres">
      <dgm:prSet presAssocID="{0325ABD4-976C-1E4F-B661-96A517BF8B0B}" presName="parTxOnly" presStyleLbl="node1" presStyleIdx="0" presStyleCnt="7" custLinFactNeighborX="-24399">
        <dgm:presLayoutVars>
          <dgm:bulletEnabled val="1"/>
        </dgm:presLayoutVars>
      </dgm:prSet>
      <dgm:spPr/>
      <dgm:t>
        <a:bodyPr/>
        <a:lstStyle/>
        <a:p>
          <a:endParaRPr lang="en-US"/>
        </a:p>
      </dgm:t>
    </dgm:pt>
    <dgm:pt modelId="{63AC0968-4384-3B49-8686-127845A19E14}" type="pres">
      <dgm:prSet presAssocID="{67484637-55EB-EF4E-9D83-164EC565FD5D}" presName="parSpace" presStyleCnt="0"/>
      <dgm:spPr/>
    </dgm:pt>
    <dgm:pt modelId="{A0651AAE-211E-994E-BFBD-2DD41D50C53C}" type="pres">
      <dgm:prSet presAssocID="{B698151B-1013-B842-8A05-4F860EC5ADD3}" presName="parTxOnly" presStyleLbl="node1" presStyleIdx="1" presStyleCnt="7">
        <dgm:presLayoutVars>
          <dgm:bulletEnabled val="1"/>
        </dgm:presLayoutVars>
      </dgm:prSet>
      <dgm:spPr/>
      <dgm:t>
        <a:bodyPr/>
        <a:lstStyle/>
        <a:p>
          <a:endParaRPr lang="en-US"/>
        </a:p>
      </dgm:t>
    </dgm:pt>
    <dgm:pt modelId="{1606CD79-2164-4D41-AC67-CDBE48080534}" type="pres">
      <dgm:prSet presAssocID="{24EAD51A-8715-9948-B265-E73BF7F7F162}" presName="parSpace" presStyleCnt="0"/>
      <dgm:spPr/>
    </dgm:pt>
    <dgm:pt modelId="{7DF4EC25-77D2-A646-8FF2-FAF0BA7E0C72}" type="pres">
      <dgm:prSet presAssocID="{F8F9BF2A-EA4F-DB40-BE33-018F23BCA96C}" presName="parTxOnly" presStyleLbl="node1" presStyleIdx="2" presStyleCnt="7">
        <dgm:presLayoutVars>
          <dgm:bulletEnabled val="1"/>
        </dgm:presLayoutVars>
      </dgm:prSet>
      <dgm:spPr/>
      <dgm:t>
        <a:bodyPr/>
        <a:lstStyle/>
        <a:p>
          <a:endParaRPr lang="en-US"/>
        </a:p>
      </dgm:t>
    </dgm:pt>
    <dgm:pt modelId="{927669B0-84FF-C24C-826F-3CE616B59057}" type="pres">
      <dgm:prSet presAssocID="{677D9FB3-26DB-194B-92F9-5F1234B3BF2A}" presName="parSpace" presStyleCnt="0"/>
      <dgm:spPr/>
    </dgm:pt>
    <dgm:pt modelId="{A1659BE4-A02F-5A48-809A-4FB9033AD629}" type="pres">
      <dgm:prSet presAssocID="{4523D1DD-2DF7-6B45-A882-E09A4089BC80}" presName="parTxOnly" presStyleLbl="node1" presStyleIdx="3" presStyleCnt="7">
        <dgm:presLayoutVars>
          <dgm:bulletEnabled val="1"/>
        </dgm:presLayoutVars>
      </dgm:prSet>
      <dgm:spPr/>
      <dgm:t>
        <a:bodyPr/>
        <a:lstStyle/>
        <a:p>
          <a:endParaRPr lang="en-US"/>
        </a:p>
      </dgm:t>
    </dgm:pt>
    <dgm:pt modelId="{E366F90F-CF7A-4041-AE29-16C917B9183B}" type="pres">
      <dgm:prSet presAssocID="{F543E78A-F9A4-1B48-A049-1B85349DA27A}" presName="parSpace" presStyleCnt="0"/>
      <dgm:spPr/>
    </dgm:pt>
    <dgm:pt modelId="{667721EB-0CEC-C041-A8F1-2BF416D57897}" type="pres">
      <dgm:prSet presAssocID="{30EA4377-F1D0-7C4C-9586-139B37C40EE0}" presName="parTxOnly" presStyleLbl="node1" presStyleIdx="4" presStyleCnt="7">
        <dgm:presLayoutVars>
          <dgm:bulletEnabled val="1"/>
        </dgm:presLayoutVars>
      </dgm:prSet>
      <dgm:spPr/>
      <dgm:t>
        <a:bodyPr/>
        <a:lstStyle/>
        <a:p>
          <a:endParaRPr lang="en-US"/>
        </a:p>
      </dgm:t>
    </dgm:pt>
    <dgm:pt modelId="{7E708FAA-DA90-9A4F-A44C-B3D17576C29D}" type="pres">
      <dgm:prSet presAssocID="{FE0618A6-4972-734C-AD52-F5B61F8C8C57}" presName="parSpace" presStyleCnt="0"/>
      <dgm:spPr/>
    </dgm:pt>
    <dgm:pt modelId="{1658B1EA-01CC-4A43-BD4C-FDC01F12287B}" type="pres">
      <dgm:prSet presAssocID="{845BD5C5-CC0D-4E41-AF16-1F85BB70DEC1}" presName="parTxOnly" presStyleLbl="node1" presStyleIdx="5" presStyleCnt="7">
        <dgm:presLayoutVars>
          <dgm:bulletEnabled val="1"/>
        </dgm:presLayoutVars>
      </dgm:prSet>
      <dgm:spPr/>
      <dgm:t>
        <a:bodyPr/>
        <a:lstStyle/>
        <a:p>
          <a:endParaRPr lang="en-US"/>
        </a:p>
      </dgm:t>
    </dgm:pt>
    <dgm:pt modelId="{ECE8B67D-2528-EF46-9DE4-9F17F32CDAEE}" type="pres">
      <dgm:prSet presAssocID="{3711B200-CDAE-D942-8648-8163D6F3F3A8}" presName="parSpace" presStyleCnt="0"/>
      <dgm:spPr/>
    </dgm:pt>
    <dgm:pt modelId="{EC442A05-1A22-5645-A98D-A31ECCF1F2F3}" type="pres">
      <dgm:prSet presAssocID="{A9D74442-30D5-DD40-ACDF-F87E41E897D5}" presName="parTxOnly" presStyleLbl="node1" presStyleIdx="6" presStyleCnt="7">
        <dgm:presLayoutVars>
          <dgm:bulletEnabled val="1"/>
        </dgm:presLayoutVars>
      </dgm:prSet>
      <dgm:spPr/>
      <dgm:t>
        <a:bodyPr/>
        <a:lstStyle/>
        <a:p>
          <a:endParaRPr lang="en-US"/>
        </a:p>
      </dgm:t>
    </dgm:pt>
  </dgm:ptLst>
  <dgm:cxnLst>
    <dgm:cxn modelId="{0B2A6AA6-174B-6F42-A014-820428532D31}" srcId="{7F8104E8-6A4D-2E4C-B0BE-FBF616BFFB73}" destId="{0325ABD4-976C-1E4F-B661-96A517BF8B0B}" srcOrd="0" destOrd="0" parTransId="{A5B1FC59-0C8C-3048-8155-C4F0F33B80EB}" sibTransId="{67484637-55EB-EF4E-9D83-164EC565FD5D}"/>
    <dgm:cxn modelId="{03F6E39A-8022-184B-BC18-1189B387157F}" srcId="{7F8104E8-6A4D-2E4C-B0BE-FBF616BFFB73}" destId="{A9D74442-30D5-DD40-ACDF-F87E41E897D5}" srcOrd="6" destOrd="0" parTransId="{CEA707F6-6759-D749-A712-91CE7513824A}" sibTransId="{B0E9F68B-83C9-484B-A34C-42B3CB720A7A}"/>
    <dgm:cxn modelId="{C00D60F3-2779-9544-BDA4-3B642F5568D7}" type="presOf" srcId="{7F8104E8-6A4D-2E4C-B0BE-FBF616BFFB73}" destId="{BF31CF26-F6C0-0C41-AB1B-4E3DFFB0D91C}" srcOrd="0" destOrd="0" presId="urn:microsoft.com/office/officeart/2005/8/layout/hChevron3"/>
    <dgm:cxn modelId="{0AD01BB9-13DD-E048-886B-5E89E016F32C}" type="presOf" srcId="{4523D1DD-2DF7-6B45-A882-E09A4089BC80}" destId="{A1659BE4-A02F-5A48-809A-4FB9033AD629}" srcOrd="0" destOrd="0" presId="urn:microsoft.com/office/officeart/2005/8/layout/hChevron3"/>
    <dgm:cxn modelId="{95666748-70C6-8949-AB01-03F62F6AC4EF}" type="presOf" srcId="{B698151B-1013-B842-8A05-4F860EC5ADD3}" destId="{A0651AAE-211E-994E-BFBD-2DD41D50C53C}" srcOrd="0" destOrd="0" presId="urn:microsoft.com/office/officeart/2005/8/layout/hChevron3"/>
    <dgm:cxn modelId="{03622BA8-40C1-D94A-B980-356C559FD14E}" type="presOf" srcId="{0325ABD4-976C-1E4F-B661-96A517BF8B0B}" destId="{0F12E075-7F3D-E749-ACD0-AAF1EC0E396E}" srcOrd="0" destOrd="0" presId="urn:microsoft.com/office/officeart/2005/8/layout/hChevron3"/>
    <dgm:cxn modelId="{34133275-C2BE-374C-8DCD-1E3DAAE432D2}" type="presOf" srcId="{30EA4377-F1D0-7C4C-9586-139B37C40EE0}" destId="{667721EB-0CEC-C041-A8F1-2BF416D57897}" srcOrd="0" destOrd="0" presId="urn:microsoft.com/office/officeart/2005/8/layout/hChevron3"/>
    <dgm:cxn modelId="{8C272213-6302-D74E-8776-B0224EADE476}" srcId="{7F8104E8-6A4D-2E4C-B0BE-FBF616BFFB73}" destId="{30EA4377-F1D0-7C4C-9586-139B37C40EE0}" srcOrd="4" destOrd="0" parTransId="{96CACA9A-15CD-084A-8DC1-F257079C98D7}" sibTransId="{FE0618A6-4972-734C-AD52-F5B61F8C8C57}"/>
    <dgm:cxn modelId="{348F40A8-CDA4-6242-BAE1-75ACA0191540}" srcId="{7F8104E8-6A4D-2E4C-B0BE-FBF616BFFB73}" destId="{4523D1DD-2DF7-6B45-A882-E09A4089BC80}" srcOrd="3" destOrd="0" parTransId="{53188784-C082-A047-B2E7-D606E1FCE1A7}" sibTransId="{F543E78A-F9A4-1B48-A049-1B85349DA27A}"/>
    <dgm:cxn modelId="{49791475-C5FC-5A42-8B2B-7E4011EC3929}" srcId="{7F8104E8-6A4D-2E4C-B0BE-FBF616BFFB73}" destId="{B698151B-1013-B842-8A05-4F860EC5ADD3}" srcOrd="1" destOrd="0" parTransId="{321422AE-935F-7A44-91DF-C41CC1FB4917}" sibTransId="{24EAD51A-8715-9948-B265-E73BF7F7F162}"/>
    <dgm:cxn modelId="{E289E528-53AD-FE4F-BEBA-D5C769EB3C0C}" srcId="{7F8104E8-6A4D-2E4C-B0BE-FBF616BFFB73}" destId="{845BD5C5-CC0D-4E41-AF16-1F85BB70DEC1}" srcOrd="5" destOrd="0" parTransId="{39D9BA27-D11F-AF4F-A6A3-674C592C6DB9}" sibTransId="{3711B200-CDAE-D942-8648-8163D6F3F3A8}"/>
    <dgm:cxn modelId="{D9ACA271-2F8C-994D-AFFC-EF5DFF384A79}" srcId="{7F8104E8-6A4D-2E4C-B0BE-FBF616BFFB73}" destId="{F8F9BF2A-EA4F-DB40-BE33-018F23BCA96C}" srcOrd="2" destOrd="0" parTransId="{B17E6628-1310-784B-95F2-D6528729F635}" sibTransId="{677D9FB3-26DB-194B-92F9-5F1234B3BF2A}"/>
    <dgm:cxn modelId="{FA8BBC66-ED06-3149-B4FF-6DA38291E483}" type="presOf" srcId="{F8F9BF2A-EA4F-DB40-BE33-018F23BCA96C}" destId="{7DF4EC25-77D2-A646-8FF2-FAF0BA7E0C72}" srcOrd="0" destOrd="0" presId="urn:microsoft.com/office/officeart/2005/8/layout/hChevron3"/>
    <dgm:cxn modelId="{98E4CF0B-F0C8-764C-83BD-E383AFA4E67C}" type="presOf" srcId="{845BD5C5-CC0D-4E41-AF16-1F85BB70DEC1}" destId="{1658B1EA-01CC-4A43-BD4C-FDC01F12287B}" srcOrd="0" destOrd="0" presId="urn:microsoft.com/office/officeart/2005/8/layout/hChevron3"/>
    <dgm:cxn modelId="{47347F54-24A5-8D4B-ABF8-6EDCB5105EF9}" type="presOf" srcId="{A9D74442-30D5-DD40-ACDF-F87E41E897D5}" destId="{EC442A05-1A22-5645-A98D-A31ECCF1F2F3}" srcOrd="0" destOrd="0" presId="urn:microsoft.com/office/officeart/2005/8/layout/hChevron3"/>
    <dgm:cxn modelId="{DC88F9AC-3714-7A49-8C18-8114B5C038B1}" type="presParOf" srcId="{BF31CF26-F6C0-0C41-AB1B-4E3DFFB0D91C}" destId="{0F12E075-7F3D-E749-ACD0-AAF1EC0E396E}" srcOrd="0" destOrd="0" presId="urn:microsoft.com/office/officeart/2005/8/layout/hChevron3"/>
    <dgm:cxn modelId="{FBDF1424-F2C6-9B48-9A61-DB48E2C127CA}" type="presParOf" srcId="{BF31CF26-F6C0-0C41-AB1B-4E3DFFB0D91C}" destId="{63AC0968-4384-3B49-8686-127845A19E14}" srcOrd="1" destOrd="0" presId="urn:microsoft.com/office/officeart/2005/8/layout/hChevron3"/>
    <dgm:cxn modelId="{E1390209-DDAE-124D-86D2-9A0928DB0340}" type="presParOf" srcId="{BF31CF26-F6C0-0C41-AB1B-4E3DFFB0D91C}" destId="{A0651AAE-211E-994E-BFBD-2DD41D50C53C}" srcOrd="2" destOrd="0" presId="urn:microsoft.com/office/officeart/2005/8/layout/hChevron3"/>
    <dgm:cxn modelId="{8D6ABBAB-6A4B-E647-89B8-1731C2855A4F}" type="presParOf" srcId="{BF31CF26-F6C0-0C41-AB1B-4E3DFFB0D91C}" destId="{1606CD79-2164-4D41-AC67-CDBE48080534}" srcOrd="3" destOrd="0" presId="urn:microsoft.com/office/officeart/2005/8/layout/hChevron3"/>
    <dgm:cxn modelId="{F4C1027D-9F05-8E4C-AA1B-5DCEDCB1D365}" type="presParOf" srcId="{BF31CF26-F6C0-0C41-AB1B-4E3DFFB0D91C}" destId="{7DF4EC25-77D2-A646-8FF2-FAF0BA7E0C72}" srcOrd="4" destOrd="0" presId="urn:microsoft.com/office/officeart/2005/8/layout/hChevron3"/>
    <dgm:cxn modelId="{431CEC43-1610-174D-8ECE-B143029615F8}" type="presParOf" srcId="{BF31CF26-F6C0-0C41-AB1B-4E3DFFB0D91C}" destId="{927669B0-84FF-C24C-826F-3CE616B59057}" srcOrd="5" destOrd="0" presId="urn:microsoft.com/office/officeart/2005/8/layout/hChevron3"/>
    <dgm:cxn modelId="{AD6C68D9-E6CD-0B45-9FB1-0FAD89074808}" type="presParOf" srcId="{BF31CF26-F6C0-0C41-AB1B-4E3DFFB0D91C}" destId="{A1659BE4-A02F-5A48-809A-4FB9033AD629}" srcOrd="6" destOrd="0" presId="urn:microsoft.com/office/officeart/2005/8/layout/hChevron3"/>
    <dgm:cxn modelId="{308111B7-9237-254C-986E-E4F97FFF17ED}" type="presParOf" srcId="{BF31CF26-F6C0-0C41-AB1B-4E3DFFB0D91C}" destId="{E366F90F-CF7A-4041-AE29-16C917B9183B}" srcOrd="7" destOrd="0" presId="urn:microsoft.com/office/officeart/2005/8/layout/hChevron3"/>
    <dgm:cxn modelId="{9877ABBE-2CDD-8641-89FE-E80A25415590}" type="presParOf" srcId="{BF31CF26-F6C0-0C41-AB1B-4E3DFFB0D91C}" destId="{667721EB-0CEC-C041-A8F1-2BF416D57897}" srcOrd="8" destOrd="0" presId="urn:microsoft.com/office/officeart/2005/8/layout/hChevron3"/>
    <dgm:cxn modelId="{8B6626BC-5086-BF4D-B471-CE59B2862388}" type="presParOf" srcId="{BF31CF26-F6C0-0C41-AB1B-4E3DFFB0D91C}" destId="{7E708FAA-DA90-9A4F-A44C-B3D17576C29D}" srcOrd="9" destOrd="0" presId="urn:microsoft.com/office/officeart/2005/8/layout/hChevron3"/>
    <dgm:cxn modelId="{C234BFD7-D578-954E-B8CE-D555CB8EE00A}" type="presParOf" srcId="{BF31CF26-F6C0-0C41-AB1B-4E3DFFB0D91C}" destId="{1658B1EA-01CC-4A43-BD4C-FDC01F12287B}" srcOrd="10" destOrd="0" presId="urn:microsoft.com/office/officeart/2005/8/layout/hChevron3"/>
    <dgm:cxn modelId="{7DFFC3BA-4765-514A-97EE-0976F1BDCDE5}" type="presParOf" srcId="{BF31CF26-F6C0-0C41-AB1B-4E3DFFB0D91C}" destId="{ECE8B67D-2528-EF46-9DE4-9F17F32CDAEE}" srcOrd="11" destOrd="0" presId="urn:microsoft.com/office/officeart/2005/8/layout/hChevron3"/>
    <dgm:cxn modelId="{8219B9C5-525D-DD4A-85CF-74888E715DE4}" type="presParOf" srcId="{BF31CF26-F6C0-0C41-AB1B-4E3DFFB0D91C}" destId="{EC442A05-1A22-5645-A98D-A31ECCF1F2F3}"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2E075-7F3D-E749-ACD0-AAF1EC0E396E}">
      <dsp:nvSpPr>
        <dsp:cNvPr id="0" name=""/>
        <dsp:cNvSpPr/>
      </dsp:nvSpPr>
      <dsp:spPr>
        <a:xfrm>
          <a:off x="0" y="1679860"/>
          <a:ext cx="1501795" cy="600718"/>
        </a:xfrm>
        <a:prstGeom prst="homePlat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l" defTabSz="889000">
            <a:lnSpc>
              <a:spcPct val="90000"/>
            </a:lnSpc>
            <a:spcBef>
              <a:spcPct val="0"/>
            </a:spcBef>
            <a:spcAft>
              <a:spcPct val="35000"/>
            </a:spcAft>
          </a:pPr>
          <a:r>
            <a:rPr lang="en-US" sz="2000" kern="1200" dirty="0" smtClean="0"/>
            <a:t>Screening</a:t>
          </a:r>
          <a:endParaRPr lang="en-US" sz="2000" kern="1200" dirty="0"/>
        </a:p>
      </dsp:txBody>
      <dsp:txXfrm>
        <a:off x="0" y="1679860"/>
        <a:ext cx="1351616" cy="600718"/>
      </dsp:txXfrm>
    </dsp:sp>
    <dsp:sp modelId="{A0651AAE-211E-994E-BFBD-2DD41D50C53C}">
      <dsp:nvSpPr>
        <dsp:cNvPr id="0" name=""/>
        <dsp:cNvSpPr/>
      </dsp:nvSpPr>
      <dsp:spPr>
        <a:xfrm>
          <a:off x="1202712" y="1679860"/>
          <a:ext cx="1501795" cy="600718"/>
        </a:xfrm>
        <a:prstGeom prst="chevron">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en-US" sz="3100" kern="1200" smtClean="0"/>
            <a:t>1</a:t>
          </a:r>
          <a:endParaRPr lang="en-US" sz="3100" kern="1200" dirty="0"/>
        </a:p>
      </dsp:txBody>
      <dsp:txXfrm>
        <a:off x="1503071" y="1679860"/>
        <a:ext cx="901077" cy="600718"/>
      </dsp:txXfrm>
    </dsp:sp>
    <dsp:sp modelId="{7DF4EC25-77D2-A646-8FF2-FAF0BA7E0C72}">
      <dsp:nvSpPr>
        <dsp:cNvPr id="0" name=""/>
        <dsp:cNvSpPr/>
      </dsp:nvSpPr>
      <dsp:spPr>
        <a:xfrm>
          <a:off x="2404149" y="1679860"/>
          <a:ext cx="1501795" cy="600718"/>
        </a:xfrm>
        <a:prstGeom prst="chevron">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en-US" sz="3100" kern="1200" smtClean="0"/>
            <a:t>2</a:t>
          </a:r>
          <a:endParaRPr lang="en-US" sz="3100" kern="1200" dirty="0"/>
        </a:p>
      </dsp:txBody>
      <dsp:txXfrm>
        <a:off x="2704508" y="1679860"/>
        <a:ext cx="901077" cy="600718"/>
      </dsp:txXfrm>
    </dsp:sp>
    <dsp:sp modelId="{A1659BE4-A02F-5A48-809A-4FB9033AD629}">
      <dsp:nvSpPr>
        <dsp:cNvPr id="0" name=""/>
        <dsp:cNvSpPr/>
      </dsp:nvSpPr>
      <dsp:spPr>
        <a:xfrm>
          <a:off x="3605586" y="1679860"/>
          <a:ext cx="1501795" cy="600718"/>
        </a:xfrm>
        <a:prstGeom prst="chevron">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en-US" sz="3100" kern="1200" dirty="0" smtClean="0"/>
            <a:t>3</a:t>
          </a:r>
          <a:endParaRPr lang="en-US" sz="3100" kern="1200" dirty="0"/>
        </a:p>
      </dsp:txBody>
      <dsp:txXfrm>
        <a:off x="3905945" y="1679860"/>
        <a:ext cx="901077" cy="600718"/>
      </dsp:txXfrm>
    </dsp:sp>
    <dsp:sp modelId="{667721EB-0CEC-C041-A8F1-2BF416D57897}">
      <dsp:nvSpPr>
        <dsp:cNvPr id="0" name=""/>
        <dsp:cNvSpPr/>
      </dsp:nvSpPr>
      <dsp:spPr>
        <a:xfrm>
          <a:off x="4807022" y="1679860"/>
          <a:ext cx="1501795" cy="600718"/>
        </a:xfrm>
        <a:prstGeom prst="chevron">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en-US" sz="3100" kern="1200" dirty="0" smtClean="0"/>
            <a:t>4</a:t>
          </a:r>
          <a:endParaRPr lang="en-US" sz="3100" kern="1200" dirty="0"/>
        </a:p>
      </dsp:txBody>
      <dsp:txXfrm>
        <a:off x="5107381" y="1679860"/>
        <a:ext cx="901077" cy="600718"/>
      </dsp:txXfrm>
    </dsp:sp>
    <dsp:sp modelId="{1658B1EA-01CC-4A43-BD4C-FDC01F12287B}">
      <dsp:nvSpPr>
        <dsp:cNvPr id="0" name=""/>
        <dsp:cNvSpPr/>
      </dsp:nvSpPr>
      <dsp:spPr>
        <a:xfrm>
          <a:off x="6008459" y="1679860"/>
          <a:ext cx="1501795" cy="600718"/>
        </a:xfrm>
        <a:prstGeom prst="chevron">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en-US" sz="3100" kern="1200" dirty="0" smtClean="0"/>
            <a:t>5</a:t>
          </a:r>
          <a:endParaRPr lang="en-US" sz="3100" kern="1200" dirty="0"/>
        </a:p>
      </dsp:txBody>
      <dsp:txXfrm>
        <a:off x="6308818" y="1679860"/>
        <a:ext cx="901077" cy="600718"/>
      </dsp:txXfrm>
    </dsp:sp>
    <dsp:sp modelId="{EC442A05-1A22-5645-A98D-A31ECCF1F2F3}">
      <dsp:nvSpPr>
        <dsp:cNvPr id="0" name=""/>
        <dsp:cNvSpPr/>
      </dsp:nvSpPr>
      <dsp:spPr>
        <a:xfrm>
          <a:off x="7209895" y="1679860"/>
          <a:ext cx="1501795" cy="600718"/>
        </a:xfrm>
        <a:prstGeom prst="chevron">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en-US" sz="3100" kern="1200" dirty="0" smtClean="0"/>
            <a:t>6</a:t>
          </a:r>
          <a:endParaRPr lang="en-US" sz="3100" kern="1200" dirty="0"/>
        </a:p>
      </dsp:txBody>
      <dsp:txXfrm>
        <a:off x="7510254" y="1679860"/>
        <a:ext cx="901077" cy="600718"/>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C6FC1CC-967F-44A5-B9A2-3DB8437F456A}" type="datetimeFigureOut">
              <a:rPr lang="en-US"/>
              <a:pPr>
                <a:defRPr/>
              </a:pPr>
              <a:t>22/03/17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ED23D58-D6CF-40C5-BCED-EBCD1C9F0AD0}" type="slidenum">
              <a:rPr lang="en-US"/>
              <a:pPr>
                <a:defRPr/>
              </a:pPr>
              <a:t>‹#›</a:t>
            </a:fld>
            <a:endParaRPr lang="en-US"/>
          </a:p>
        </p:txBody>
      </p:sp>
    </p:spTree>
    <p:extLst>
      <p:ext uri="{BB962C8B-B14F-4D97-AF65-F5344CB8AC3E}">
        <p14:creationId xmlns:p14="http://schemas.microsoft.com/office/powerpoint/2010/main" val="17018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Treatment of T2DM has advanced over the last decade, there are currently over 7 drug classes available.</a:t>
            </a:r>
          </a:p>
          <a:p>
            <a:r>
              <a:rPr lang="en-US" baseline="0" dirty="0" smtClean="0"/>
              <a:t>However, although the treatment options are increasing, the incidence of T2DM is also increasing.</a:t>
            </a:r>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dirty="0" smtClean="0"/>
              <a:t>SNPs were not significant covariates on metformin CL/F or CL</a:t>
            </a:r>
            <a:r>
              <a:rPr lang="en-US" sz="1400" b="1" baseline="-25000" dirty="0" smtClean="0"/>
              <a:t>R</a:t>
            </a:r>
          </a:p>
          <a:p>
            <a:pPr>
              <a:buFont typeface="Arial"/>
              <a:buChar char="•"/>
            </a:pPr>
            <a:endParaRPr lang="en-US" sz="1400" dirty="0" smtClean="0"/>
          </a:p>
          <a:p>
            <a:pPr>
              <a:buFont typeface="Arial"/>
              <a:buChar char="•"/>
            </a:pPr>
            <a:r>
              <a:rPr lang="en-US" sz="1400" dirty="0" err="1" smtClean="0"/>
              <a:t>Creatinine</a:t>
            </a:r>
            <a:r>
              <a:rPr lang="en-US" sz="1400" dirty="0" smtClean="0"/>
              <a:t> clearance (C&amp;G using lean body mass) explained 28% of the variability in metformin CL/F.</a:t>
            </a:r>
          </a:p>
          <a:p>
            <a:pPr>
              <a:buFont typeface="Arial"/>
              <a:buChar char="•"/>
            </a:pPr>
            <a:r>
              <a:rPr lang="en-US" sz="1400" dirty="0" smtClean="0"/>
              <a:t>Total body weight explained 27% of the variability in metformin </a:t>
            </a:r>
            <a:r>
              <a:rPr lang="en-US" sz="1400" dirty="0" err="1" smtClean="0"/>
              <a:t>Vd</a:t>
            </a:r>
            <a:r>
              <a:rPr lang="en-US" sz="1400" dirty="0" smtClean="0"/>
              <a:t>/F.</a:t>
            </a:r>
          </a:p>
          <a:p>
            <a:pPr>
              <a:buFont typeface="Arial"/>
              <a:buChar char="•"/>
            </a:pPr>
            <a:r>
              <a:rPr lang="en-US" sz="1400" dirty="0" smtClean="0"/>
              <a:t>33.3 * </a:t>
            </a:r>
            <a:r>
              <a:rPr lang="en-US" sz="1400" dirty="0" err="1" smtClean="0"/>
              <a:t>egfr</a:t>
            </a:r>
            <a:endParaRPr lang="en-US" sz="1400" dirty="0" smtClean="0"/>
          </a:p>
          <a:p>
            <a:endParaRPr lang="en-US" sz="1400" b="1"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r>
              <a:rPr lang="en-US" sz="1200" b="0" i="0" u="none" strike="noStrike" kern="1200" baseline="0" dirty="0" smtClean="0">
                <a:solidFill>
                  <a:schemeClr val="tx1"/>
                </a:solidFill>
                <a:latin typeface="+mn-lt"/>
                <a:ea typeface="+mn-ea"/>
                <a:cs typeface="+mn-cs"/>
              </a:rPr>
              <a:t>Metformin concentrations in healthy subjects (n=15, Timmins et al.) were scaled to 1500 mg twice daily</a:t>
            </a:r>
          </a:p>
          <a:p>
            <a:pPr marL="171450" indent="-171450">
              <a:buFont typeface="Arial"/>
              <a:buChar char="•"/>
            </a:pPr>
            <a:r>
              <a:rPr lang="en-US" sz="1200" b="0" i="0" u="none" strike="noStrike" kern="1200" baseline="0" dirty="0" smtClean="0">
                <a:solidFill>
                  <a:schemeClr val="tx1"/>
                </a:solidFill>
                <a:latin typeface="+mn-lt"/>
                <a:ea typeface="+mn-ea"/>
                <a:cs typeface="+mn-cs"/>
              </a:rPr>
              <a:t>Data are shown as mean and 95% confidence interval (shaded area). </a:t>
            </a:r>
          </a:p>
          <a:p>
            <a:pPr marL="171450" indent="-171450">
              <a:buFont typeface="Arial"/>
              <a:buChar char="•"/>
            </a:pPr>
            <a:r>
              <a:rPr lang="en-US" sz="1200" b="0" i="0" u="none" strike="noStrike" kern="1200" baseline="0" dirty="0" smtClean="0">
                <a:solidFill>
                  <a:schemeClr val="tx1"/>
                </a:solidFill>
                <a:latin typeface="+mn-lt"/>
                <a:ea typeface="+mn-ea"/>
                <a:cs typeface="+mn-cs"/>
              </a:rPr>
              <a:t>Excluding dialysis patients, metformin concentrations were compared with patients on range of doses (n=17), and a subset of patients on low metformin doses (n=5).</a:t>
            </a:r>
          </a:p>
          <a:p>
            <a:pPr marL="171450" indent="-171450">
              <a:buFont typeface="Arial"/>
              <a:buChar char="•"/>
            </a:pPr>
            <a:r>
              <a:rPr lang="en-US" sz="1200" b="0" i="0" u="none" strike="noStrike" kern="1200" baseline="0" dirty="0" smtClean="0">
                <a:solidFill>
                  <a:schemeClr val="tx1"/>
                </a:solidFill>
                <a:latin typeface="+mn-lt"/>
                <a:ea typeface="+mn-ea"/>
                <a:cs typeface="+mn-cs"/>
              </a:rPr>
              <a:t>Patients with high metformin concentrations are shown with connecting dotted lines (n=2).</a:t>
            </a:r>
            <a:endParaRPr lang="en-US"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r>
              <a:rPr lang="en-US" sz="1200" b="0" i="0" u="none" strike="noStrike" kern="1200" baseline="0" dirty="0" smtClean="0">
                <a:solidFill>
                  <a:schemeClr val="tx1"/>
                </a:solidFill>
                <a:latin typeface="+mn-lt"/>
                <a:ea typeface="+mn-ea"/>
                <a:cs typeface="+mn-cs"/>
              </a:rPr>
              <a:t>Open-label observational study investigating metformin and lactate concentrations in patients with CKD (n=22; </a:t>
            </a:r>
            <a:r>
              <a:rPr lang="en-US" sz="1200" b="0" i="0" u="none" strike="noStrike" kern="1200" baseline="0" dirty="0" err="1" smtClean="0">
                <a:solidFill>
                  <a:schemeClr val="tx1"/>
                </a:solidFill>
                <a:latin typeface="+mn-lt"/>
                <a:ea typeface="+mn-ea"/>
                <a:cs typeface="+mn-cs"/>
              </a:rPr>
              <a:t>creatinine</a:t>
            </a:r>
            <a:r>
              <a:rPr lang="en-US" sz="1200" b="0" i="0" u="none" strike="noStrike" kern="1200" baseline="0" dirty="0" smtClean="0">
                <a:solidFill>
                  <a:schemeClr val="tx1"/>
                </a:solidFill>
                <a:latin typeface="+mn-lt"/>
                <a:ea typeface="+mn-ea"/>
                <a:cs typeface="+mn-cs"/>
              </a:rPr>
              <a:t> clearances 15–40 ml/min) &amp; in two </a:t>
            </a:r>
            <a:r>
              <a:rPr lang="en-US" sz="1200" b="0" i="0" u="none" strike="noStrike" kern="1200" baseline="0" dirty="0" err="1" smtClean="0">
                <a:solidFill>
                  <a:schemeClr val="tx1"/>
                </a:solidFill>
                <a:latin typeface="+mn-lt"/>
                <a:ea typeface="+mn-ea"/>
                <a:cs typeface="+mn-cs"/>
              </a:rPr>
              <a:t>dialysed</a:t>
            </a:r>
            <a:r>
              <a:rPr lang="en-US" sz="1200" b="0" i="0" u="none" strike="noStrike" kern="1200" baseline="0" dirty="0" smtClean="0">
                <a:solidFill>
                  <a:schemeClr val="tx1"/>
                </a:solidFill>
                <a:latin typeface="+mn-lt"/>
                <a:ea typeface="+mn-ea"/>
                <a:cs typeface="+mn-cs"/>
              </a:rPr>
              <a:t> patients (1HD;1PD). </a:t>
            </a:r>
          </a:p>
          <a:p>
            <a:pPr marL="171450" indent="-171450">
              <a:buFont typeface="Arial"/>
              <a:buChar char="•"/>
            </a:pPr>
            <a:r>
              <a:rPr lang="en-US" sz="1200" b="0" i="0" u="none" strike="noStrike" kern="1200" baseline="0" dirty="0" smtClean="0">
                <a:solidFill>
                  <a:schemeClr val="tx1"/>
                </a:solidFill>
                <a:latin typeface="+mn-lt"/>
                <a:ea typeface="+mn-ea"/>
                <a:cs typeface="+mn-cs"/>
              </a:rPr>
              <a:t>Patients were prescribed a range of metformin doses by their physicians (250–2000 mg daily) </a:t>
            </a:r>
          </a:p>
          <a:p>
            <a:pPr marL="171450" indent="-171450">
              <a:buFont typeface="Arial"/>
              <a:buChar char="•"/>
            </a:pPr>
            <a:r>
              <a:rPr lang="en-US" sz="1200" b="0" i="0" u="none" strike="noStrike" kern="1200" baseline="0" dirty="0" smtClean="0">
                <a:solidFill>
                  <a:schemeClr val="tx1"/>
                </a:solidFill>
                <a:latin typeface="+mn-lt"/>
                <a:ea typeface="+mn-ea"/>
                <a:cs typeface="+mn-cs"/>
              </a:rPr>
              <a:t>Metformin concentrations compared with data from healthy subjects (scaled to 1500 mg twice daily). </a:t>
            </a:r>
          </a:p>
          <a:p>
            <a:pPr marL="171450" indent="-171450">
              <a:buFont typeface="Arial"/>
              <a:buChar char="•"/>
            </a:pPr>
            <a:r>
              <a:rPr lang="en-US" sz="1200" b="0" i="0" u="none" strike="noStrike" kern="1200" baseline="0" dirty="0" smtClean="0">
                <a:solidFill>
                  <a:schemeClr val="tx1"/>
                </a:solidFill>
                <a:latin typeface="+mn-lt"/>
                <a:ea typeface="+mn-ea"/>
                <a:cs typeface="+mn-cs"/>
              </a:rPr>
              <a:t>A subset of patients (n=7) was controlled on low doses of metformin (250 [HD patients] or 500 mg daily). </a:t>
            </a:r>
          </a:p>
          <a:p>
            <a:pPr marL="171450" indent="-171450">
              <a:buFont typeface="Arial"/>
              <a:buChar char="•"/>
            </a:pPr>
            <a:r>
              <a:rPr lang="en-US" sz="1200" b="1" i="0" u="none" strike="noStrike" kern="1200" baseline="0" dirty="0" smtClean="0">
                <a:solidFill>
                  <a:schemeClr val="tx1"/>
                </a:solidFill>
                <a:latin typeface="+mn-lt"/>
                <a:ea typeface="+mn-ea"/>
                <a:cs typeface="+mn-cs"/>
              </a:rPr>
              <a:t>Patients followed for 6 weeks</a:t>
            </a:r>
          </a:p>
          <a:p>
            <a:pPr marL="171450" indent="-171450">
              <a:buFont typeface="Arial"/>
              <a:buChar char="•"/>
            </a:pPr>
            <a:r>
              <a:rPr lang="en-US" sz="1200" b="0" i="0" u="none" strike="noStrike" kern="1200" baseline="0" dirty="0" smtClean="0">
                <a:solidFill>
                  <a:schemeClr val="tx1"/>
                </a:solidFill>
                <a:latin typeface="+mn-lt"/>
                <a:ea typeface="+mn-ea"/>
                <a:cs typeface="+mn-cs"/>
              </a:rPr>
              <a:t>No correlation between metformin and lactate concentrations was observed.</a:t>
            </a:r>
            <a:endParaRPr lang="en-US"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Patients with ESRF likely to have both </a:t>
            </a:r>
            <a:r>
              <a:rPr lang="en-US" dirty="0" err="1" smtClean="0"/>
              <a:t>macrovascular</a:t>
            </a:r>
            <a:r>
              <a:rPr lang="en-US" dirty="0" smtClean="0"/>
              <a:t> and </a:t>
            </a:r>
            <a:r>
              <a:rPr lang="en-US" dirty="0" err="1" smtClean="0"/>
              <a:t>microvascular</a:t>
            </a:r>
            <a:r>
              <a:rPr lang="en-US" dirty="0" smtClean="0"/>
              <a:t> complications</a:t>
            </a:r>
            <a:endParaRPr lang="en-US"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21</a:t>
            </a:fld>
            <a:endParaRPr lang="en-US"/>
          </a:p>
        </p:txBody>
      </p:sp>
    </p:spTree>
    <p:extLst>
      <p:ext uri="{BB962C8B-B14F-4D97-AF65-F5344CB8AC3E}">
        <p14:creationId xmlns:p14="http://schemas.microsoft.com/office/powerpoint/2010/main" val="230327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a:buChar char="•"/>
            </a:pPr>
            <a:endParaRPr lang="en-US" dirty="0" smtClean="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22</a:t>
            </a:fld>
            <a:endParaRPr lang="en-US"/>
          </a:p>
        </p:txBody>
      </p:sp>
    </p:spTree>
    <p:extLst>
      <p:ext uri="{BB962C8B-B14F-4D97-AF65-F5344CB8AC3E}">
        <p14:creationId xmlns:p14="http://schemas.microsoft.com/office/powerpoint/2010/main" val="2129023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23</a:t>
            </a:fld>
            <a:endParaRPr lang="en-US"/>
          </a:p>
        </p:txBody>
      </p:sp>
    </p:spTree>
    <p:extLst>
      <p:ext uri="{BB962C8B-B14F-4D97-AF65-F5344CB8AC3E}">
        <p14:creationId xmlns:p14="http://schemas.microsoft.com/office/powerpoint/2010/main" val="2196201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24</a:t>
            </a:fld>
            <a:endParaRPr lang="en-US"/>
          </a:p>
        </p:txBody>
      </p:sp>
    </p:spTree>
    <p:extLst>
      <p:ext uri="{BB962C8B-B14F-4D97-AF65-F5344CB8AC3E}">
        <p14:creationId xmlns:p14="http://schemas.microsoft.com/office/powerpoint/2010/main" val="4251702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b="0" i="0" u="none" strike="noStrike" kern="1200" baseline="0" dirty="0" smtClean="0">
                <a:solidFill>
                  <a:schemeClr val="tx1"/>
                </a:solidFill>
                <a:latin typeface="+mn-lt"/>
                <a:ea typeface="+mn-ea"/>
                <a:cs typeface="+mn-cs"/>
              </a:rPr>
              <a:t>The oral absorption, hepatic uptake and renal excretion of metformin are mediated very largely by organic </a:t>
            </a:r>
            <a:r>
              <a:rPr lang="en-US" sz="1200" b="0" i="0" u="none" strike="noStrike" kern="1200" baseline="0" dirty="0" err="1" smtClean="0">
                <a:solidFill>
                  <a:schemeClr val="tx1"/>
                </a:solidFill>
                <a:latin typeface="+mn-lt"/>
                <a:ea typeface="+mn-ea"/>
                <a:cs typeface="+mn-cs"/>
              </a:rPr>
              <a:t>cation</a:t>
            </a:r>
            <a:r>
              <a:rPr lang="en-US" sz="1200" b="0" i="0" u="none" strike="noStrike" kern="1200" baseline="0" dirty="0" smtClean="0">
                <a:solidFill>
                  <a:schemeClr val="tx1"/>
                </a:solidFill>
                <a:latin typeface="+mn-lt"/>
                <a:ea typeface="+mn-ea"/>
                <a:cs typeface="+mn-cs"/>
              </a:rPr>
              <a:t> transporters (OCTs). </a:t>
            </a:r>
          </a:p>
          <a:p>
            <a:pPr marL="171450" indent="-171450">
              <a:buFont typeface="Arial"/>
              <a:buChar char="•"/>
            </a:pPr>
            <a:r>
              <a:rPr lang="en-US" sz="1200" b="0" i="0" u="none" strike="noStrike" kern="1200" baseline="0" dirty="0" smtClean="0">
                <a:solidFill>
                  <a:schemeClr val="tx1"/>
                </a:solidFill>
                <a:latin typeface="+mn-lt"/>
                <a:ea typeface="+mn-ea"/>
                <a:cs typeface="+mn-cs"/>
              </a:rPr>
              <a:t>An intron variant of OCT1 (single nucleotide polymorphism [SNP] rs622342) has been associated with a decreased effect on blood glucose in heterozygotes and a lack of effect of metformin on plasma glucose in homozygotes. </a:t>
            </a:r>
          </a:p>
          <a:p>
            <a:pPr marL="171450" indent="-171450">
              <a:buFont typeface="Arial"/>
              <a:buChar char="•"/>
            </a:pPr>
            <a:r>
              <a:rPr lang="en-US" sz="1200" b="0" i="0" u="none" strike="noStrike" kern="1200" baseline="0" dirty="0" smtClean="0">
                <a:solidFill>
                  <a:schemeClr val="tx1"/>
                </a:solidFill>
                <a:latin typeface="+mn-lt"/>
                <a:ea typeface="+mn-ea"/>
                <a:cs typeface="+mn-cs"/>
              </a:rPr>
              <a:t>An intron variant of multidrug and toxin extrusion transporter [MATE1] (G&gt;A, SNP rs2289669) has also been associated with a small increase in </a:t>
            </a:r>
            <a:r>
              <a:rPr lang="en-US" sz="1200" b="0" i="0" u="none" strike="noStrike" kern="1200" baseline="0" dirty="0" err="1" smtClean="0">
                <a:solidFill>
                  <a:schemeClr val="tx1"/>
                </a:solidFill>
                <a:latin typeface="+mn-lt"/>
                <a:ea typeface="+mn-ea"/>
                <a:cs typeface="+mn-cs"/>
              </a:rPr>
              <a:t>antihyperglycaemic</a:t>
            </a:r>
            <a:r>
              <a:rPr lang="en-US" sz="1200" b="0" i="0" u="none" strike="noStrike" kern="1200" baseline="0" dirty="0" smtClean="0">
                <a:solidFill>
                  <a:schemeClr val="tx1"/>
                </a:solidFill>
                <a:latin typeface="+mn-lt"/>
                <a:ea typeface="+mn-ea"/>
                <a:cs typeface="+mn-cs"/>
              </a:rPr>
              <a:t> effect of metformin. </a:t>
            </a:r>
          </a:p>
          <a:p>
            <a:pPr marL="171450" indent="-171450">
              <a:buFont typeface="Arial"/>
              <a:buChar char="•"/>
            </a:pPr>
            <a:r>
              <a:rPr lang="en-US" sz="1200" b="0" i="0" u="none" strike="noStrike" kern="1200" baseline="0" dirty="0" smtClean="0">
                <a:solidFill>
                  <a:schemeClr val="tx1"/>
                </a:solidFill>
                <a:latin typeface="+mn-lt"/>
                <a:ea typeface="+mn-ea"/>
                <a:cs typeface="+mn-cs"/>
              </a:rPr>
              <a:t>Overall, the effect of structural variants of OCTs and other </a:t>
            </a:r>
            <a:r>
              <a:rPr lang="en-US" sz="1200" b="0" i="0" u="none" strike="noStrike" kern="1200" baseline="0" dirty="0" err="1" smtClean="0">
                <a:solidFill>
                  <a:schemeClr val="tx1"/>
                </a:solidFill>
                <a:latin typeface="+mn-lt"/>
                <a:ea typeface="+mn-ea"/>
                <a:cs typeface="+mn-cs"/>
              </a:rPr>
              <a:t>cation</a:t>
            </a:r>
            <a:r>
              <a:rPr lang="en-US" sz="1200" b="0" i="0" u="none" strike="noStrike" kern="1200" baseline="0" dirty="0" smtClean="0">
                <a:solidFill>
                  <a:schemeClr val="tx1"/>
                </a:solidFill>
                <a:latin typeface="+mn-lt"/>
                <a:ea typeface="+mn-ea"/>
                <a:cs typeface="+mn-cs"/>
              </a:rPr>
              <a:t> transporters on the pharmacokinetics of metformin appears small and the subsequent effects on clinical response are also limited.</a:t>
            </a:r>
          </a:p>
          <a:p>
            <a:pPr marL="171450" indent="-171450">
              <a:buFont typeface="Arial"/>
              <a:buChar char="•"/>
            </a:pPr>
            <a:r>
              <a:rPr lang="en-US" sz="1200" b="0" i="0" u="none" strike="noStrike" kern="1200" baseline="0" dirty="0" smtClean="0">
                <a:solidFill>
                  <a:schemeClr val="tx1"/>
                </a:solidFill>
                <a:latin typeface="+mn-lt"/>
                <a:ea typeface="+mn-ea"/>
                <a:cs typeface="+mn-cs"/>
              </a:rPr>
              <a:t> However, </a:t>
            </a:r>
            <a:r>
              <a:rPr lang="en-US" sz="1200" b="1" i="0" u="none" strike="noStrike" kern="1200" baseline="0" dirty="0" smtClean="0">
                <a:solidFill>
                  <a:schemeClr val="tx1"/>
                </a:solidFill>
                <a:latin typeface="+mn-lt"/>
                <a:ea typeface="+mn-ea"/>
                <a:cs typeface="+mn-cs"/>
              </a:rPr>
              <a:t>inter-subject differences in the levels of expression of OCT1 and OCT3 in the liver are very large and may contribute more to the variations in the hepatic uptake and clinical effect of metformin.</a:t>
            </a:r>
            <a:endParaRPr lang="en-US" b="1"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3</a:t>
            </a:fld>
            <a:endParaRPr lang="en-US"/>
          </a:p>
        </p:txBody>
      </p:sp>
    </p:spTree>
    <p:extLst>
      <p:ext uri="{BB962C8B-B14F-4D97-AF65-F5344CB8AC3E}">
        <p14:creationId xmlns:p14="http://schemas.microsoft.com/office/powerpoint/2010/main" val="2371640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dirty="0" smtClean="0"/>
              <a:t>A patient had agreed to participating but had an MI and died prior to commencing</a:t>
            </a:r>
            <a:endParaRPr lang="en-US"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25</a:t>
            </a:fld>
            <a:endParaRPr lang="en-US"/>
          </a:p>
        </p:txBody>
      </p:sp>
    </p:spTree>
    <p:extLst>
      <p:ext uri="{BB962C8B-B14F-4D97-AF65-F5344CB8AC3E}">
        <p14:creationId xmlns:p14="http://schemas.microsoft.com/office/powerpoint/2010/main" val="642012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26</a:t>
            </a:fld>
            <a:endParaRPr lang="en-US"/>
          </a:p>
        </p:txBody>
      </p:sp>
    </p:spTree>
    <p:extLst>
      <p:ext uri="{BB962C8B-B14F-4D97-AF65-F5344CB8AC3E}">
        <p14:creationId xmlns:p14="http://schemas.microsoft.com/office/powerpoint/2010/main" val="1373444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27</a:t>
            </a:fld>
            <a:endParaRPr lang="en-US"/>
          </a:p>
        </p:txBody>
      </p:sp>
    </p:spTree>
    <p:extLst>
      <p:ext uri="{BB962C8B-B14F-4D97-AF65-F5344CB8AC3E}">
        <p14:creationId xmlns:p14="http://schemas.microsoft.com/office/powerpoint/2010/main" val="223142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Metformin </a:t>
            </a:r>
            <a:r>
              <a:rPr lang="en-US" dirty="0" err="1" smtClean="0"/>
              <a:t>lnhibits</a:t>
            </a:r>
            <a:r>
              <a:rPr lang="en-US" baseline="0" dirty="0" smtClean="0"/>
              <a:t> Complex 1- mechanism unknown-producing a deficit in energy production leading to reduced energy consumption by the cell and reduced gluconeogenesis in the liver</a:t>
            </a:r>
          </a:p>
          <a:p>
            <a:pPr marL="228600" indent="-228600">
              <a:buAutoNum type="arabicPeriod"/>
            </a:pPr>
            <a:r>
              <a:rPr lang="en-US" baseline="0" dirty="0" smtClean="0"/>
              <a:t>Inhibition of gluconeogenesis is via a) increased AMP and decreased ATP, this ratio directly inhibiting gluconeogenesis due to energy deficit and lower ATP and b) raised AMP acts as key </a:t>
            </a:r>
            <a:r>
              <a:rPr lang="en-US" baseline="0" dirty="0" err="1" smtClean="0"/>
              <a:t>signalling</a:t>
            </a:r>
            <a:r>
              <a:rPr lang="en-US" baseline="0" dirty="0" smtClean="0"/>
              <a:t> mediator inhibiting </a:t>
            </a:r>
            <a:r>
              <a:rPr lang="en-US" baseline="0" dirty="0" err="1" smtClean="0"/>
              <a:t>cAMP</a:t>
            </a:r>
            <a:r>
              <a:rPr lang="en-US" baseline="0" dirty="0" smtClean="0"/>
              <a:t>-PKA </a:t>
            </a:r>
            <a:r>
              <a:rPr lang="en-US" baseline="0" dirty="0" err="1" smtClean="0"/>
              <a:t>signalling</a:t>
            </a:r>
            <a:r>
              <a:rPr lang="en-US" baseline="0" dirty="0" smtClean="0"/>
              <a:t> via suppressing </a:t>
            </a:r>
            <a:r>
              <a:rPr lang="en-US" baseline="0" dirty="0" err="1" smtClean="0"/>
              <a:t>adenylate</a:t>
            </a:r>
            <a:r>
              <a:rPr lang="en-US" baseline="0" dirty="0" smtClean="0"/>
              <a:t> </a:t>
            </a:r>
            <a:r>
              <a:rPr lang="en-US" baseline="0" dirty="0" err="1" smtClean="0"/>
              <a:t>cyclase</a:t>
            </a:r>
            <a:r>
              <a:rPr lang="en-US" baseline="0" dirty="0" smtClean="0"/>
              <a:t> AND inhibiting </a:t>
            </a:r>
            <a:r>
              <a:rPr lang="en-US" baseline="0" dirty="0" err="1" smtClean="0"/>
              <a:t>FBPase</a:t>
            </a:r>
            <a:r>
              <a:rPr lang="en-US" baseline="0" dirty="0" smtClean="0"/>
              <a:t> (Fructose-1,6-biphosphate) (key </a:t>
            </a:r>
            <a:r>
              <a:rPr lang="en-US" baseline="0" dirty="0" err="1" smtClean="0"/>
              <a:t>gluconeogenisis</a:t>
            </a:r>
            <a:r>
              <a:rPr lang="en-US" baseline="0" dirty="0" smtClean="0"/>
              <a:t> enzyme) AND activates AMPK.  </a:t>
            </a:r>
          </a:p>
          <a:p>
            <a:pPr marL="228600" indent="-228600">
              <a:buAutoNum type="arabicPeriod"/>
            </a:pPr>
            <a:r>
              <a:rPr lang="en-US" baseline="0" dirty="0" smtClean="0"/>
              <a:t>All of this leads to inhibition of gluconeogenesis and lipid/cholesterol synthesis </a:t>
            </a:r>
          </a:p>
          <a:p>
            <a:pPr marL="228600" indent="-228600">
              <a:buAutoNum type="arabicPeriod"/>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5</a:t>
            </a:fld>
            <a:endParaRPr lang="en-US"/>
          </a:p>
        </p:txBody>
      </p:sp>
    </p:spTree>
    <p:extLst>
      <p:ext uri="{BB962C8B-B14F-4D97-AF65-F5344CB8AC3E}">
        <p14:creationId xmlns:p14="http://schemas.microsoft.com/office/powerpoint/2010/main" val="3009232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sz="2000" dirty="0" smtClean="0"/>
              <a:t>FDA registered metformin 1996</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sz="2000" dirty="0" smtClean="0">
                <a:latin typeface="Wingdings"/>
                <a:ea typeface="Wingdings"/>
                <a:cs typeface="Wingdings"/>
                <a:sym typeface="Wingdings"/>
              </a:rPr>
              <a:t></a:t>
            </a:r>
            <a:r>
              <a:rPr lang="en-US" sz="2000" dirty="0" smtClean="0"/>
              <a:t>Metformin does not </a:t>
            </a:r>
            <a:r>
              <a:rPr lang="en-US" sz="2000" dirty="0" smtClean="0">
                <a:latin typeface="Wingdings"/>
                <a:ea typeface="Wingdings"/>
                <a:cs typeface="Wingdings"/>
                <a:sym typeface="Wingdings"/>
              </a:rPr>
              <a:t></a:t>
            </a:r>
            <a:r>
              <a:rPr lang="en-US" sz="2000" dirty="0" smtClean="0">
                <a:ea typeface="Wingdings"/>
                <a:cs typeface="Wingdings"/>
                <a:sym typeface="Wingdings"/>
              </a:rPr>
              <a:t>lactate</a:t>
            </a:r>
            <a:endParaRPr lang="en-US" sz="2000" dirty="0" smtClean="0"/>
          </a:p>
          <a:p>
            <a:pPr marL="0" marR="0" lvl="2" indent="0" algn="l" defTabSz="914400" rtl="0" eaLnBrk="0" fontAlgn="base" latinLnBrk="0" hangingPunct="0">
              <a:lnSpc>
                <a:spcPct val="100000"/>
              </a:lnSpc>
              <a:spcBef>
                <a:spcPct val="30000"/>
              </a:spcBef>
              <a:spcAft>
                <a:spcPct val="0"/>
              </a:spcAft>
              <a:buClrTx/>
              <a:buSzTx/>
              <a:buFontTx/>
              <a:buNone/>
              <a:tabLst/>
              <a:defRPr/>
            </a:pPr>
            <a:endParaRPr lang="en-US" sz="2000" dirty="0" smtClean="0"/>
          </a:p>
          <a:p>
            <a:endParaRPr lang="en-US"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Light blue – focus of this talk</a:t>
            </a:r>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11</a:t>
            </a:fld>
            <a:endParaRPr lang="en-US"/>
          </a:p>
        </p:txBody>
      </p:sp>
    </p:spTree>
    <p:extLst>
      <p:ext uri="{BB962C8B-B14F-4D97-AF65-F5344CB8AC3E}">
        <p14:creationId xmlns:p14="http://schemas.microsoft.com/office/powerpoint/2010/main" val="2731933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indent="-171450">
              <a:buFont typeface="Arial"/>
              <a:buChar char="•"/>
            </a:pPr>
            <a:r>
              <a:rPr lang="en-US" baseline="0" dirty="0" smtClean="0"/>
              <a:t>Large variability in PK. </a:t>
            </a:r>
          </a:p>
          <a:p>
            <a:pPr marL="171450" indent="-171450">
              <a:buFont typeface="Arial"/>
              <a:buChar char="•"/>
            </a:pPr>
            <a:r>
              <a:rPr lang="en-US" baseline="0" dirty="0" smtClean="0"/>
              <a:t>The PK characteristics of metformin suggests that its uptake is largely mediated by active transporters and may be a source of the large BSV.</a:t>
            </a:r>
          </a:p>
          <a:p>
            <a:pPr marL="171450" indent="-171450">
              <a:buFont typeface="Arial"/>
              <a:buChar char="•"/>
            </a:pPr>
            <a:r>
              <a:rPr lang="en-US" baseline="0" dirty="0" smtClean="0"/>
              <a:t>Documented transporters of metformin include the OCT1, OCT2 and OCT3, MATE1 and MATE2K, and PMAT.</a:t>
            </a:r>
          </a:p>
          <a:p>
            <a:pPr marL="171450" indent="-171450">
              <a:buFont typeface="Arial"/>
              <a:buChar char="•"/>
            </a:pPr>
            <a:r>
              <a:rPr lang="en-US" sz="1200" b="0" i="0" u="none" strike="noStrike" kern="1200" baseline="0" dirty="0" smtClean="0">
                <a:solidFill>
                  <a:schemeClr val="tx1"/>
                </a:solidFill>
                <a:latin typeface="+mn-lt"/>
                <a:ea typeface="+mn-ea"/>
                <a:cs typeface="+mn-cs"/>
              </a:rPr>
              <a:t>Peak plasma concentrations of metformin occur approximately 3 hours after dosage. The peak plasma concentrations range from 1.0 to 1.6 mg/L after a 0.5 g dose, increasing to about 3mg/L after a 1.5 g dose. The plasma concentrations  decrease rapidly after a single oral dose and, as is the case after intravenous dosage, the rate of urinary excretion can be followed for a longer time than the plasma concentrations and again indicates a terminal t1/2 of about 20 hours.</a:t>
            </a:r>
          </a:p>
          <a:p>
            <a:pPr marL="171450" indent="-171450">
              <a:buFont typeface="Arial"/>
              <a:buChar char="•"/>
            </a:pPr>
            <a:r>
              <a:rPr lang="en-US" sz="1200" b="0" i="0" u="none" strike="noStrike" kern="1200" baseline="0" dirty="0" smtClean="0">
                <a:solidFill>
                  <a:schemeClr val="tx1"/>
                </a:solidFill>
                <a:latin typeface="+mn-lt"/>
                <a:ea typeface="+mn-ea"/>
                <a:cs typeface="+mn-cs"/>
              </a:rPr>
              <a:t>Metformin is also taken up by erythrocytes from which the t1/2 of loss is also about 20 hours</a:t>
            </a:r>
          </a:p>
          <a:p>
            <a:pPr marL="171450" indent="-171450">
              <a:buFont typeface="Arial"/>
              <a:buChar char="•"/>
            </a:pPr>
            <a:r>
              <a:rPr lang="en-US" sz="1200" b="0" i="0" u="none" strike="noStrike" kern="1200" baseline="0" dirty="0" smtClean="0">
                <a:solidFill>
                  <a:schemeClr val="tx1"/>
                </a:solidFill>
                <a:latin typeface="+mn-lt"/>
                <a:ea typeface="+mn-ea"/>
                <a:cs typeface="+mn-cs"/>
              </a:rPr>
              <a:t>Absorption from the stomach is likely to be negligible and it therefore appears that the absorption of metformin is confined very largely to the small intestine with negligible absorption also from the large intestine.</a:t>
            </a:r>
            <a:endParaRPr lang="en-US"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descr="C:\Documents and Settings\z3349205\Desktop\Kristen - Marketing Services\New stuff\MEDAUST_header RGB.jpg"/>
          <p:cNvPicPr/>
          <p:nvPr userDrawn="1"/>
        </p:nvPicPr>
        <p:blipFill>
          <a:blip r:embed="rId2" cstate="print"/>
          <a:srcRect/>
          <a:stretch>
            <a:fillRect/>
          </a:stretch>
        </p:blipFill>
        <p:spPr bwMode="auto">
          <a:xfrm>
            <a:off x="0" y="1412776"/>
            <a:ext cx="9147600" cy="2165930"/>
          </a:xfrm>
          <a:prstGeom prst="rect">
            <a:avLst/>
          </a:prstGeom>
          <a:noFill/>
          <a:ln w="9525">
            <a:noFill/>
            <a:miter lim="800000"/>
            <a:headEnd/>
            <a:tailEnd/>
          </a:ln>
        </p:spPr>
      </p:pic>
      <p:sp>
        <p:nvSpPr>
          <p:cNvPr id="10" name="Text Placeholder 4"/>
          <p:cNvSpPr>
            <a:spLocks noGrp="1"/>
          </p:cNvSpPr>
          <p:nvPr>
            <p:ph type="body" sz="quarter" idx="10"/>
          </p:nvPr>
        </p:nvSpPr>
        <p:spPr>
          <a:xfrm>
            <a:off x="2592000" y="1717200"/>
            <a:ext cx="5688012" cy="576411"/>
          </a:xfrm>
          <a:prstGeom prst="rect">
            <a:avLst/>
          </a:prstGeom>
        </p:spPr>
        <p:txBody>
          <a:bodyPr/>
          <a:lstStyle>
            <a:lvl1pPr>
              <a:buNone/>
              <a:defRPr baseline="0">
                <a:latin typeface="+mj-lt"/>
              </a:defRPr>
            </a:lvl1pPr>
          </a:lstStyle>
          <a:p>
            <a:pPr lvl="0"/>
            <a:r>
              <a:rPr lang="en-AU" smtClean="0"/>
              <a:t>Click to edit Master text styles</a:t>
            </a:r>
          </a:p>
        </p:txBody>
      </p:sp>
      <p:sp>
        <p:nvSpPr>
          <p:cNvPr id="11" name="Text Placeholder 6"/>
          <p:cNvSpPr>
            <a:spLocks noGrp="1"/>
          </p:cNvSpPr>
          <p:nvPr>
            <p:ph type="body" sz="quarter" idx="11"/>
          </p:nvPr>
        </p:nvSpPr>
        <p:spPr>
          <a:xfrm>
            <a:off x="2592000" y="2257200"/>
            <a:ext cx="5689600" cy="431800"/>
          </a:xfrm>
          <a:prstGeom prst="rect">
            <a:avLst/>
          </a:prstGeom>
        </p:spPr>
        <p:txBody>
          <a:bodyPr/>
          <a:lstStyle>
            <a:lvl1pPr>
              <a:buNone/>
              <a:defRPr sz="2000">
                <a:latin typeface="+mj-lt"/>
              </a:defRPr>
            </a:lvl1pPr>
          </a:lstStyle>
          <a:p>
            <a:pPr lvl="0"/>
            <a:r>
              <a:rPr lang="en-AU" smtClean="0"/>
              <a:t>Click to edit Master text styles</a:t>
            </a:r>
          </a:p>
        </p:txBody>
      </p:sp>
      <p:sp>
        <p:nvSpPr>
          <p:cNvPr id="12" name="Text Placeholder 8"/>
          <p:cNvSpPr>
            <a:spLocks noGrp="1"/>
          </p:cNvSpPr>
          <p:nvPr>
            <p:ph type="body" sz="quarter" idx="12"/>
          </p:nvPr>
        </p:nvSpPr>
        <p:spPr>
          <a:xfrm>
            <a:off x="3562920" y="3284662"/>
            <a:ext cx="3817392" cy="360362"/>
          </a:xfrm>
          <a:prstGeom prst="rect">
            <a:avLst/>
          </a:prstGeom>
        </p:spPr>
        <p:txBody>
          <a:bodyPr/>
          <a:lstStyle>
            <a:lvl1pPr>
              <a:buNone/>
              <a:defRPr sz="1200" b="1" baseline="0">
                <a:solidFill>
                  <a:schemeClr val="bg1"/>
                </a:solidFill>
                <a:latin typeface="Sommet Bold" pitchFamily="50" charset="0"/>
              </a:defRPr>
            </a:lvl1pPr>
          </a:lstStyle>
          <a:p>
            <a:pPr lvl="0"/>
            <a:r>
              <a:rPr lang="en-AU"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792088"/>
          </a:xfrm>
          <a:prstGeom prst="rect">
            <a:avLst/>
          </a:prstGeom>
        </p:spPr>
        <p:txBody>
          <a:bodyPr/>
          <a:lstStyle>
            <a:lvl1pPr algn="l">
              <a:defRPr sz="3000" baseline="0">
                <a:latin typeface="Sommet" pitchFamily="50" charset="0"/>
              </a:defRPr>
            </a:lvl1pPr>
          </a:lstStyle>
          <a:p>
            <a:r>
              <a:rPr lang="en-AU" smtClean="0"/>
              <a:t>Click to edit Master title style</a:t>
            </a:r>
            <a:endParaRPr lang="en-AU" dirty="0"/>
          </a:p>
        </p:txBody>
      </p:sp>
      <p:sp>
        <p:nvSpPr>
          <p:cNvPr id="3" name="Content Placeholder 2"/>
          <p:cNvSpPr>
            <a:spLocks noGrp="1"/>
          </p:cNvSpPr>
          <p:nvPr>
            <p:ph idx="1"/>
          </p:nvPr>
        </p:nvSpPr>
        <p:spPr>
          <a:xfrm>
            <a:off x="457200" y="1484784"/>
            <a:ext cx="8229600" cy="4320480"/>
          </a:xfrm>
          <a:prstGeom prst="rect">
            <a:avLst/>
          </a:prstGeom>
        </p:spPr>
        <p:txBody>
          <a:bodyPr/>
          <a:lstStyle>
            <a:lvl1pPr>
              <a:buFont typeface="Arial" pitchFamily="34" charset="0"/>
              <a:buChar char="•"/>
              <a:defRPr sz="1400" baseline="0">
                <a:latin typeface="Arial" pitchFamily="34" charset="0"/>
                <a:cs typeface="Arial" pitchFamily="34" charset="0"/>
              </a:defRPr>
            </a:lvl1pPr>
            <a:lvl2pPr>
              <a:defRPr sz="1400">
                <a:latin typeface="Arial" pitchFamily="34" charset="0"/>
                <a:cs typeface="Arial" pitchFamily="34" charset="0"/>
              </a:defRPr>
            </a:lvl2pPr>
            <a:lvl3pPr>
              <a:buFont typeface="Courier New" pitchFamily="49" charset="0"/>
              <a:buChar char="o"/>
              <a:defRPr sz="1400">
                <a:latin typeface="Arial" pitchFamily="34" charset="0"/>
                <a:cs typeface="Arial" pitchFamily="34" charset="0"/>
              </a:defRPr>
            </a:lvl3pPr>
            <a:lvl4pPr>
              <a:buFont typeface="Wingdings" pitchFamily="2" charset="2"/>
              <a:buChar char="§"/>
              <a:defRPr sz="1400">
                <a:latin typeface="Arial" pitchFamily="34" charset="0"/>
                <a:cs typeface="Arial" pitchFamily="34" charset="0"/>
              </a:defRPr>
            </a:lvl4pPr>
            <a:lvl5pPr>
              <a:defRPr sz="1400">
                <a:latin typeface="Arial" pitchFamily="34" charset="0"/>
                <a:cs typeface="Arial" pitchFamily="34" charset="0"/>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dirty="0" smtClean="0"/>
          </a:p>
        </p:txBody>
      </p:sp>
      <p:pic>
        <p:nvPicPr>
          <p:cNvPr id="6" name="Picture 5" descr="C:\Documents and Settings\z3349205\Desktop\Kristen - Marketing Services\New stuff\MEDAUST_footer RGB.jpg"/>
          <p:cNvPicPr/>
          <p:nvPr userDrawn="1"/>
        </p:nvPicPr>
        <p:blipFill>
          <a:blip r:embed="rId2" cstate="print"/>
          <a:srcRect/>
          <a:stretch>
            <a:fillRect/>
          </a:stretch>
        </p:blipFill>
        <p:spPr bwMode="auto">
          <a:xfrm>
            <a:off x="0" y="6116354"/>
            <a:ext cx="9147600" cy="741646"/>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C:\Documents and Settings\z3349205\Desktop\Kristen - Marketing Services\New stuff\MEDAUST_header RGB.jpg"/>
          <p:cNvPicPr/>
          <p:nvPr userDrawn="1"/>
        </p:nvPicPr>
        <p:blipFill>
          <a:blip r:embed="rId2" cstate="print"/>
          <a:srcRect/>
          <a:stretch>
            <a:fillRect/>
          </a:stretch>
        </p:blipFill>
        <p:spPr bwMode="auto">
          <a:xfrm>
            <a:off x="-3600" y="3068960"/>
            <a:ext cx="9147600" cy="2165930"/>
          </a:xfrm>
          <a:prstGeom prst="rect">
            <a:avLst/>
          </a:prstGeom>
          <a:noFill/>
          <a:ln w="9525">
            <a:noFill/>
            <a:miter lim="800000"/>
            <a:headEnd/>
            <a:tailEnd/>
          </a:ln>
        </p:spPr>
      </p:pic>
      <p:sp>
        <p:nvSpPr>
          <p:cNvPr id="11" name="Text Placeholder 8"/>
          <p:cNvSpPr>
            <a:spLocks noGrp="1"/>
          </p:cNvSpPr>
          <p:nvPr>
            <p:ph type="body" sz="quarter" idx="12"/>
          </p:nvPr>
        </p:nvSpPr>
        <p:spPr>
          <a:xfrm>
            <a:off x="3559320" y="4940846"/>
            <a:ext cx="3817392" cy="360362"/>
          </a:xfrm>
          <a:prstGeom prst="rect">
            <a:avLst/>
          </a:prstGeom>
        </p:spPr>
        <p:txBody>
          <a:bodyPr/>
          <a:lstStyle>
            <a:lvl1pPr>
              <a:buNone/>
              <a:defRPr sz="1200" b="1" baseline="0">
                <a:solidFill>
                  <a:schemeClr val="bg1"/>
                </a:solidFill>
                <a:latin typeface="Sommet Bold" pitchFamily="50" charset="0"/>
              </a:defRPr>
            </a:lvl1pPr>
          </a:lstStyle>
          <a:p>
            <a:pPr lvl="0"/>
            <a:r>
              <a:rPr lang="en-AU" smtClean="0"/>
              <a:t>Click to edit Master text styles</a:t>
            </a:r>
          </a:p>
        </p:txBody>
      </p:sp>
      <p:sp>
        <p:nvSpPr>
          <p:cNvPr id="7" name="Text Placeholder 4"/>
          <p:cNvSpPr>
            <a:spLocks noGrp="1"/>
          </p:cNvSpPr>
          <p:nvPr>
            <p:ph type="body" sz="quarter" idx="10"/>
          </p:nvPr>
        </p:nvSpPr>
        <p:spPr>
          <a:xfrm>
            <a:off x="2592000" y="3355200"/>
            <a:ext cx="5688012" cy="576411"/>
          </a:xfrm>
          <a:prstGeom prst="rect">
            <a:avLst/>
          </a:prstGeom>
        </p:spPr>
        <p:txBody>
          <a:bodyPr/>
          <a:lstStyle>
            <a:lvl1pPr>
              <a:buNone/>
              <a:defRPr baseline="0">
                <a:latin typeface="+mj-lt"/>
              </a:defRPr>
            </a:lvl1pPr>
          </a:lstStyle>
          <a:p>
            <a:pPr lvl="0"/>
            <a:r>
              <a:rPr lang="en-AU" smtClean="0"/>
              <a:t>Click to edit Master text styles</a:t>
            </a:r>
          </a:p>
        </p:txBody>
      </p:sp>
      <p:sp>
        <p:nvSpPr>
          <p:cNvPr id="8" name="Text Placeholder 6"/>
          <p:cNvSpPr>
            <a:spLocks noGrp="1"/>
          </p:cNvSpPr>
          <p:nvPr>
            <p:ph type="body" sz="quarter" idx="11"/>
          </p:nvPr>
        </p:nvSpPr>
        <p:spPr>
          <a:xfrm>
            <a:off x="2592000" y="3895200"/>
            <a:ext cx="5689600" cy="431800"/>
          </a:xfrm>
          <a:prstGeom prst="rect">
            <a:avLst/>
          </a:prstGeom>
        </p:spPr>
        <p:txBody>
          <a:bodyPr/>
          <a:lstStyle>
            <a:lvl1pPr>
              <a:buNone/>
              <a:defRPr sz="2000">
                <a:latin typeface="+mj-lt"/>
              </a:defRPr>
            </a:lvl1pPr>
          </a:lstStyle>
          <a:p>
            <a:pPr lvl="0"/>
            <a:r>
              <a:rPr lang="en-AU"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200" y="1535113"/>
            <a:ext cx="4040188" cy="639762"/>
          </a:xfrm>
          <a:prstGeom prst="rect">
            <a:avLst/>
          </a:prstGeom>
        </p:spPr>
        <p:txBody>
          <a:bodyPr/>
          <a:lstStyle>
            <a:lvl1pPr>
              <a:buNone/>
              <a:defRPr sz="2000">
                <a:latin typeface="Arial" pitchFamily="34" charset="0"/>
                <a:cs typeface="Arial" pitchFamily="34" charset="0"/>
              </a:defRPr>
            </a:lvl1pPr>
          </a:lstStyle>
          <a:p>
            <a:pPr lvl="0"/>
            <a:r>
              <a:rPr lang="en-AU" smtClean="0"/>
              <a:t>Click to edit Master text styles</a:t>
            </a:r>
          </a:p>
        </p:txBody>
      </p:sp>
      <p:sp>
        <p:nvSpPr>
          <p:cNvPr id="5" name="Content Placeholder 3"/>
          <p:cNvSpPr>
            <a:spLocks noGrp="1"/>
          </p:cNvSpPr>
          <p:nvPr>
            <p:ph sz="half" idx="2"/>
          </p:nvPr>
        </p:nvSpPr>
        <p:spPr>
          <a:xfrm>
            <a:off x="457200" y="2174875"/>
            <a:ext cx="4040188" cy="3630389"/>
          </a:xfrm>
          <a:prstGeom prst="rect">
            <a:avLst/>
          </a:prstGeom>
        </p:spPr>
        <p:txBody>
          <a:bodyPr/>
          <a:lstStyle>
            <a:lvl1pPr>
              <a:defRPr sz="1400">
                <a:latin typeface="+mn-lt"/>
                <a:cs typeface="Arial" pitchFamily="34" charset="0"/>
              </a:defRPr>
            </a:lvl1pPr>
            <a:lvl2pPr>
              <a:defRPr sz="1400">
                <a:latin typeface="+mn-lt"/>
              </a:defRPr>
            </a:lvl2pPr>
            <a:lvl3pPr>
              <a:buFont typeface="Courier New" pitchFamily="49" charset="0"/>
              <a:buChar char="o"/>
              <a:defRPr sz="1400">
                <a:latin typeface="+mn-lt"/>
              </a:defRPr>
            </a:lvl3pPr>
            <a:lvl4pPr>
              <a:buFont typeface="Wingdings" pitchFamily="2" charset="2"/>
              <a:buChar char="§"/>
              <a:defRPr sz="1400">
                <a:latin typeface="+mn-lt"/>
              </a:defRPr>
            </a:lvl4pPr>
            <a:lvl5pPr>
              <a:defRPr sz="1400">
                <a:latin typeface="+mn-lt"/>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dirty="0"/>
          </a:p>
        </p:txBody>
      </p:sp>
      <p:sp>
        <p:nvSpPr>
          <p:cNvPr id="6" name="Text Placeholder 4"/>
          <p:cNvSpPr>
            <a:spLocks noGrp="1"/>
          </p:cNvSpPr>
          <p:nvPr>
            <p:ph type="body" sz="quarter" idx="3"/>
          </p:nvPr>
        </p:nvSpPr>
        <p:spPr>
          <a:xfrm>
            <a:off x="4645025" y="1535113"/>
            <a:ext cx="4041775" cy="639762"/>
          </a:xfrm>
          <a:prstGeom prst="rect">
            <a:avLst/>
          </a:prstGeom>
        </p:spPr>
        <p:txBody>
          <a:bodyPr/>
          <a:lstStyle>
            <a:lvl1pPr>
              <a:buNone/>
              <a:defRPr sz="2000">
                <a:latin typeface="Arial" pitchFamily="34" charset="0"/>
                <a:cs typeface="Arial" pitchFamily="34" charset="0"/>
              </a:defRPr>
            </a:lvl1pPr>
          </a:lstStyle>
          <a:p>
            <a:pPr lvl="0"/>
            <a:r>
              <a:rPr lang="en-AU" smtClean="0"/>
              <a:t>Click to edit Master text styles</a:t>
            </a:r>
          </a:p>
        </p:txBody>
      </p:sp>
      <p:sp>
        <p:nvSpPr>
          <p:cNvPr id="7" name="Content Placeholder 5"/>
          <p:cNvSpPr>
            <a:spLocks noGrp="1"/>
          </p:cNvSpPr>
          <p:nvPr>
            <p:ph sz="quarter" idx="4"/>
          </p:nvPr>
        </p:nvSpPr>
        <p:spPr>
          <a:xfrm>
            <a:off x="4645025" y="2174875"/>
            <a:ext cx="4041775" cy="3630389"/>
          </a:xfrm>
          <a:prstGeom prst="rect">
            <a:avLst/>
          </a:prstGeom>
        </p:spPr>
        <p:txBody>
          <a:bodyPr/>
          <a:lstStyle>
            <a:lvl1pPr>
              <a:defRPr sz="1400">
                <a:latin typeface="+mn-lt"/>
                <a:cs typeface="Arial" pitchFamily="34" charset="0"/>
              </a:defRPr>
            </a:lvl1pPr>
            <a:lvl2pPr>
              <a:defRPr sz="1400">
                <a:latin typeface="+mn-lt"/>
              </a:defRPr>
            </a:lvl2pPr>
            <a:lvl3pPr>
              <a:buFont typeface="Courier New" pitchFamily="49" charset="0"/>
              <a:buChar char="o"/>
              <a:defRPr sz="1400">
                <a:latin typeface="+mn-lt"/>
              </a:defRPr>
            </a:lvl3pPr>
            <a:lvl4pPr>
              <a:buFont typeface="Wingdings" pitchFamily="2" charset="2"/>
              <a:buChar char="§"/>
              <a:defRPr sz="1400">
                <a:latin typeface="+mn-lt"/>
              </a:defRPr>
            </a:lvl4pPr>
            <a:lvl5pPr>
              <a:defRPr sz="1400">
                <a:latin typeface="+mn-lt"/>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dirty="0"/>
          </a:p>
        </p:txBody>
      </p:sp>
      <p:sp>
        <p:nvSpPr>
          <p:cNvPr id="8" name="Title 1"/>
          <p:cNvSpPr>
            <a:spLocks noGrp="1"/>
          </p:cNvSpPr>
          <p:nvPr>
            <p:ph type="title"/>
          </p:nvPr>
        </p:nvSpPr>
        <p:spPr>
          <a:xfrm>
            <a:off x="457200" y="476672"/>
            <a:ext cx="8229600" cy="792088"/>
          </a:xfrm>
          <a:prstGeom prst="rect">
            <a:avLst/>
          </a:prstGeom>
        </p:spPr>
        <p:txBody>
          <a:bodyPr/>
          <a:lstStyle>
            <a:lvl1pPr algn="l">
              <a:defRPr sz="3000" baseline="0">
                <a:latin typeface="Sommet" pitchFamily="50" charset="0"/>
              </a:defRPr>
            </a:lvl1pPr>
          </a:lstStyle>
          <a:p>
            <a:r>
              <a:rPr lang="en-AU" smtClean="0"/>
              <a:t>Click to edit Master title style</a:t>
            </a:r>
            <a:endParaRPr lang="en-AU" dirty="0"/>
          </a:p>
        </p:txBody>
      </p:sp>
      <p:pic>
        <p:nvPicPr>
          <p:cNvPr id="10" name="Picture 9" descr="C:\Documents and Settings\z3349205\Desktop\Kristen - Marketing Services\New stuff\MEDAUST_footer RGB.jpg"/>
          <p:cNvPicPr/>
          <p:nvPr userDrawn="1"/>
        </p:nvPicPr>
        <p:blipFill>
          <a:blip r:embed="rId2" cstate="print"/>
          <a:srcRect/>
          <a:stretch>
            <a:fillRect/>
          </a:stretch>
        </p:blipFill>
        <p:spPr bwMode="auto">
          <a:xfrm>
            <a:off x="0" y="6116354"/>
            <a:ext cx="9147600" cy="741646"/>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95325"/>
            <a:ext cx="4038600" cy="4309939"/>
          </a:xfrm>
          <a:prstGeom prst="rect">
            <a:avLst/>
          </a:prstGeom>
        </p:spPr>
        <p:txBody>
          <a:bodyPr/>
          <a:lstStyle>
            <a:lvl1pPr>
              <a:defRPr sz="1400">
                <a:latin typeface="Arial" pitchFamily="34" charset="0"/>
                <a:cs typeface="Arial" pitchFamily="34" charset="0"/>
              </a:defRPr>
            </a:lvl1pPr>
            <a:lvl2pPr>
              <a:defRPr sz="1400">
                <a:latin typeface="Arial" pitchFamily="34" charset="0"/>
                <a:cs typeface="Arial" pitchFamily="34" charset="0"/>
              </a:defRPr>
            </a:lvl2pPr>
            <a:lvl3pPr>
              <a:buFont typeface="Courier New" pitchFamily="49" charset="0"/>
              <a:buChar char="o"/>
              <a:defRPr sz="1400">
                <a:latin typeface="Arial" pitchFamily="34" charset="0"/>
                <a:cs typeface="Arial" pitchFamily="34" charset="0"/>
              </a:defRPr>
            </a:lvl3pPr>
            <a:lvl4pPr>
              <a:buFont typeface="Wingdings" pitchFamily="2" charset="2"/>
              <a:buChar char="§"/>
              <a:defRPr sz="1400">
                <a:latin typeface="Arial" pitchFamily="34" charset="0"/>
                <a:cs typeface="Arial" pitchFamily="34" charset="0"/>
              </a:defRPr>
            </a:lvl4pPr>
            <a:lvl5pP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dirty="0"/>
          </a:p>
        </p:txBody>
      </p:sp>
      <p:sp>
        <p:nvSpPr>
          <p:cNvPr id="4" name="Content Placeholder 3"/>
          <p:cNvSpPr>
            <a:spLocks noGrp="1"/>
          </p:cNvSpPr>
          <p:nvPr>
            <p:ph sz="half" idx="2"/>
          </p:nvPr>
        </p:nvSpPr>
        <p:spPr>
          <a:xfrm>
            <a:off x="4648200" y="1484784"/>
            <a:ext cx="4038600" cy="4320480"/>
          </a:xfrm>
          <a:prstGeom prst="rect">
            <a:avLst/>
          </a:prstGeom>
        </p:spPr>
        <p:txBody>
          <a:bodyPr/>
          <a:lstStyle>
            <a:lvl1pPr>
              <a:defRPr sz="1400">
                <a:latin typeface="Arial" pitchFamily="34" charset="0"/>
                <a:cs typeface="Arial" pitchFamily="34" charset="0"/>
              </a:defRPr>
            </a:lvl1pPr>
            <a:lvl2pPr>
              <a:defRPr sz="1400">
                <a:latin typeface="Arial" pitchFamily="34" charset="0"/>
                <a:cs typeface="Arial" pitchFamily="34" charset="0"/>
              </a:defRPr>
            </a:lvl2pPr>
            <a:lvl3pPr>
              <a:buFont typeface="Courier New" pitchFamily="49" charset="0"/>
              <a:buChar char="o"/>
              <a:defRPr sz="1400">
                <a:latin typeface="Arial" pitchFamily="34" charset="0"/>
                <a:cs typeface="Arial" pitchFamily="34" charset="0"/>
              </a:defRPr>
            </a:lvl3pPr>
            <a:lvl4pPr>
              <a:buFont typeface="Wingdings" pitchFamily="2" charset="2"/>
              <a:buChar char="§"/>
              <a:defRPr sz="1400">
                <a:latin typeface="Arial" pitchFamily="34" charset="0"/>
                <a:cs typeface="Arial" pitchFamily="34" charset="0"/>
              </a:defRPr>
            </a:lvl4pPr>
            <a:lvl5pP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dirty="0"/>
          </a:p>
        </p:txBody>
      </p:sp>
      <p:sp>
        <p:nvSpPr>
          <p:cNvPr id="9" name="Title 1"/>
          <p:cNvSpPr>
            <a:spLocks noGrp="1"/>
          </p:cNvSpPr>
          <p:nvPr>
            <p:ph type="title"/>
          </p:nvPr>
        </p:nvSpPr>
        <p:spPr>
          <a:xfrm>
            <a:off x="457200" y="476672"/>
            <a:ext cx="8229600" cy="792088"/>
          </a:xfrm>
          <a:prstGeom prst="rect">
            <a:avLst/>
          </a:prstGeom>
        </p:spPr>
        <p:txBody>
          <a:bodyPr/>
          <a:lstStyle>
            <a:lvl1pPr algn="l">
              <a:defRPr sz="3000" baseline="0">
                <a:latin typeface="Sommet" pitchFamily="50" charset="0"/>
              </a:defRPr>
            </a:lvl1pPr>
          </a:lstStyle>
          <a:p>
            <a:r>
              <a:rPr lang="en-AU" smtClean="0"/>
              <a:t>Click to edit Master title style</a:t>
            </a:r>
            <a:endParaRPr lang="en-AU" dirty="0"/>
          </a:p>
        </p:txBody>
      </p:sp>
      <p:pic>
        <p:nvPicPr>
          <p:cNvPr id="6" name="Picture 5" descr="C:\Documents and Settings\z3349205\Desktop\Kristen - Marketing Services\New stuff\MEDAUST_footer RGB.jpg"/>
          <p:cNvPicPr/>
          <p:nvPr userDrawn="1"/>
        </p:nvPicPr>
        <p:blipFill>
          <a:blip r:embed="rId2" cstate="print"/>
          <a:srcRect/>
          <a:stretch>
            <a:fillRect/>
          </a:stretch>
        </p:blipFill>
        <p:spPr bwMode="auto">
          <a:xfrm>
            <a:off x="0" y="6116354"/>
            <a:ext cx="9147600" cy="741646"/>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0">
                <a:latin typeface="Sommet" pitchFamily="50" charset="0"/>
              </a:defRPr>
            </a:lvl1pPr>
          </a:lstStyle>
          <a:p>
            <a:r>
              <a:rPr lang="en-AU" smtClean="0"/>
              <a:t>Click to edit Master title style</a:t>
            </a:r>
            <a:endParaRPr lang="en-AU"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0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AU" noProof="0" smtClean="0"/>
              <a:t>Drag picture to placeholder or click icon to add</a:t>
            </a:r>
            <a:endParaRPr lang="en-AU" noProof="0" dirty="0"/>
          </a:p>
        </p:txBody>
      </p:sp>
      <p:sp>
        <p:nvSpPr>
          <p:cNvPr id="4" name="Text Placeholder 3"/>
          <p:cNvSpPr>
            <a:spLocks noGrp="1"/>
          </p:cNvSpPr>
          <p:nvPr>
            <p:ph type="body" sz="half" idx="2"/>
          </p:nvPr>
        </p:nvSpPr>
        <p:spPr>
          <a:xfrm>
            <a:off x="1792288" y="5367338"/>
            <a:ext cx="5486400" cy="437926"/>
          </a:xfrm>
          <a:prstGeom prst="rect">
            <a:avLst/>
          </a:prstGeom>
        </p:spPr>
        <p:txBody>
          <a:bodyPr/>
          <a:lstStyle>
            <a:lvl1pPr marL="0" indent="0">
              <a:buNone/>
              <a:defRPr sz="1400">
                <a:latin typeface="Microsoft Sans Serif" pitchFamily="34" charset="0"/>
                <a:cs typeface="Microsoft Sans Serif"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pic>
        <p:nvPicPr>
          <p:cNvPr id="6" name="Picture 5" descr="C:\Documents and Settings\z3349205\Desktop\Kristen - Marketing Services\New stuff\MEDAUST_footer RGB.jpg"/>
          <p:cNvPicPr/>
          <p:nvPr userDrawn="1"/>
        </p:nvPicPr>
        <p:blipFill>
          <a:blip r:embed="rId2" cstate="print"/>
          <a:srcRect/>
          <a:stretch>
            <a:fillRect/>
          </a:stretch>
        </p:blipFill>
        <p:spPr bwMode="auto">
          <a:xfrm>
            <a:off x="0" y="6116354"/>
            <a:ext cx="9147600" cy="741646"/>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4" r:id="rId4"/>
    <p:sldLayoutId id="2147483763" r:id="rId5"/>
    <p:sldLayoutId id="2147483768" r:id="rId6"/>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Sommet" pitchFamily="50" charset="0"/>
        </a:defRPr>
      </a:lvl2pPr>
      <a:lvl3pPr algn="ctr" rtl="0" eaLnBrk="1" fontAlgn="base" hangingPunct="1">
        <a:spcBef>
          <a:spcPct val="0"/>
        </a:spcBef>
        <a:spcAft>
          <a:spcPct val="0"/>
        </a:spcAft>
        <a:defRPr sz="4400">
          <a:solidFill>
            <a:schemeClr val="tx1"/>
          </a:solidFill>
          <a:latin typeface="Sommet" pitchFamily="50" charset="0"/>
        </a:defRPr>
      </a:lvl3pPr>
      <a:lvl4pPr algn="ctr" rtl="0" eaLnBrk="1" fontAlgn="base" hangingPunct="1">
        <a:spcBef>
          <a:spcPct val="0"/>
        </a:spcBef>
        <a:spcAft>
          <a:spcPct val="0"/>
        </a:spcAft>
        <a:defRPr sz="4400">
          <a:solidFill>
            <a:schemeClr val="tx1"/>
          </a:solidFill>
          <a:latin typeface="Sommet" pitchFamily="50" charset="0"/>
        </a:defRPr>
      </a:lvl4pPr>
      <a:lvl5pPr algn="ctr" rtl="0" eaLnBrk="1" fontAlgn="base" hangingPunct="1">
        <a:spcBef>
          <a:spcPct val="0"/>
        </a:spcBef>
        <a:spcAft>
          <a:spcPct val="0"/>
        </a:spcAft>
        <a:defRPr sz="4400">
          <a:solidFill>
            <a:schemeClr val="tx1"/>
          </a:solidFill>
          <a:latin typeface="Sommet" pitchFamily="50" charset="0"/>
        </a:defRPr>
      </a:lvl5pPr>
      <a:lvl6pPr marL="457200" algn="ctr" rtl="0" eaLnBrk="1" fontAlgn="base" hangingPunct="1">
        <a:spcBef>
          <a:spcPct val="0"/>
        </a:spcBef>
        <a:spcAft>
          <a:spcPct val="0"/>
        </a:spcAft>
        <a:defRPr sz="4400">
          <a:solidFill>
            <a:schemeClr val="tx1"/>
          </a:solidFill>
          <a:latin typeface="Sommet" pitchFamily="50" charset="0"/>
        </a:defRPr>
      </a:lvl6pPr>
      <a:lvl7pPr marL="914400" algn="ctr" rtl="0" eaLnBrk="1" fontAlgn="base" hangingPunct="1">
        <a:spcBef>
          <a:spcPct val="0"/>
        </a:spcBef>
        <a:spcAft>
          <a:spcPct val="0"/>
        </a:spcAft>
        <a:defRPr sz="4400">
          <a:solidFill>
            <a:schemeClr val="tx1"/>
          </a:solidFill>
          <a:latin typeface="Sommet" pitchFamily="50" charset="0"/>
        </a:defRPr>
      </a:lvl7pPr>
      <a:lvl8pPr marL="1371600" algn="ctr" rtl="0" eaLnBrk="1" fontAlgn="base" hangingPunct="1">
        <a:spcBef>
          <a:spcPct val="0"/>
        </a:spcBef>
        <a:spcAft>
          <a:spcPct val="0"/>
        </a:spcAft>
        <a:defRPr sz="4400">
          <a:solidFill>
            <a:schemeClr val="tx1"/>
          </a:solidFill>
          <a:latin typeface="Sommet" pitchFamily="50" charset="0"/>
        </a:defRPr>
      </a:lvl8pPr>
      <a:lvl9pPr marL="1828800" algn="ctr" rtl="0" eaLnBrk="1" fontAlgn="base" hangingPunct="1">
        <a:spcBef>
          <a:spcPct val="0"/>
        </a:spcBef>
        <a:spcAft>
          <a:spcPct val="0"/>
        </a:spcAft>
        <a:defRPr sz="4400">
          <a:solidFill>
            <a:schemeClr val="tx1"/>
          </a:solidFill>
          <a:latin typeface="Sommet"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 Id="rId3"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92000" y="1717200"/>
            <a:ext cx="6300480" cy="576411"/>
          </a:xfrm>
        </p:spPr>
        <p:txBody>
          <a:bodyPr/>
          <a:lstStyle/>
          <a:p>
            <a:r>
              <a:rPr lang="en-AU" dirty="0" smtClean="0">
                <a:latin typeface="+mn-lt"/>
              </a:rPr>
              <a:t>Extending the Use of Metformin</a:t>
            </a:r>
          </a:p>
          <a:p>
            <a:endParaRPr lang="en-AU" dirty="0">
              <a:latin typeface="+mn-lt"/>
            </a:endParaRPr>
          </a:p>
        </p:txBody>
      </p:sp>
      <p:sp>
        <p:nvSpPr>
          <p:cNvPr id="3" name="Text Placeholder 2"/>
          <p:cNvSpPr>
            <a:spLocks noGrp="1"/>
          </p:cNvSpPr>
          <p:nvPr>
            <p:ph type="body" sz="quarter" idx="11"/>
          </p:nvPr>
        </p:nvSpPr>
        <p:spPr/>
        <p:txBody>
          <a:bodyPr/>
          <a:lstStyle/>
          <a:p>
            <a:pPr algn="ctr"/>
            <a:r>
              <a:rPr lang="en-AU" dirty="0" smtClean="0">
                <a:latin typeface="+mn-lt"/>
              </a:rPr>
              <a:t>Richard Day </a:t>
            </a:r>
          </a:p>
          <a:p>
            <a:pPr algn="ctr"/>
            <a:r>
              <a:rPr lang="en-AU" dirty="0" smtClean="0">
                <a:latin typeface="+mn-lt"/>
              </a:rPr>
              <a:t>Clinical Pharmacology &amp; Toxicology</a:t>
            </a:r>
            <a:endParaRPr lang="en-AU" dirty="0">
              <a:latin typeface="+mn-lt"/>
            </a:endParaRPr>
          </a:p>
        </p:txBody>
      </p:sp>
      <p:pic>
        <p:nvPicPr>
          <p:cNvPr id="5" name="Picture 4" descr="SVH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3573016"/>
            <a:ext cx="2952328" cy="1338028"/>
          </a:xfrm>
          <a:prstGeom prst="rect">
            <a:avLst/>
          </a:prstGeom>
        </p:spPr>
      </p:pic>
      <p:sp>
        <p:nvSpPr>
          <p:cNvPr id="6" name="Text Placeholder 1"/>
          <p:cNvSpPr>
            <a:spLocks noGrp="1"/>
          </p:cNvSpPr>
          <p:nvPr>
            <p:ph type="body" sz="quarter" idx="12"/>
          </p:nvPr>
        </p:nvSpPr>
        <p:spPr>
          <a:xfrm>
            <a:off x="3563888" y="3212976"/>
            <a:ext cx="3960440" cy="360040"/>
          </a:xfrm>
        </p:spPr>
        <p:txBody>
          <a:bodyPr anchor="ctr"/>
          <a:lstStyle/>
          <a:p>
            <a:r>
              <a:rPr lang="en-US" b="0" dirty="0" smtClean="0">
                <a:latin typeface="+mj-lt"/>
              </a:rPr>
              <a:t>Clinical Pharmacology &amp; Toxicology</a:t>
            </a:r>
            <a:endParaRPr lang="en-US" b="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rcRect/>
          <a:stretch>
            <a:fillRect/>
          </a:stretch>
        </p:blipFill>
        <p:spPr bwMode="auto">
          <a:xfrm>
            <a:off x="971600" y="404664"/>
            <a:ext cx="7200800" cy="1945878"/>
          </a:xfrm>
          <a:prstGeom prst="rect">
            <a:avLst/>
          </a:prstGeom>
          <a:noFill/>
          <a:ln w="9525">
            <a:noFill/>
            <a:miter lim="800000"/>
            <a:headEnd/>
            <a:tailEnd/>
          </a:ln>
        </p:spPr>
      </p:pic>
      <p:pic>
        <p:nvPicPr>
          <p:cNvPr id="6" name="Picture 5"/>
          <p:cNvPicPr/>
          <p:nvPr/>
        </p:nvPicPr>
        <p:blipFill>
          <a:blip r:embed="rId3"/>
          <a:srcRect/>
          <a:stretch>
            <a:fillRect/>
          </a:stretch>
        </p:blipFill>
        <p:spPr bwMode="auto">
          <a:xfrm>
            <a:off x="2555776" y="6347048"/>
            <a:ext cx="3960440" cy="504056"/>
          </a:xfrm>
          <a:prstGeom prst="rect">
            <a:avLst/>
          </a:prstGeom>
          <a:noFill/>
          <a:ln w="9525">
            <a:noFill/>
            <a:miter lim="800000"/>
            <a:headEnd/>
            <a:tailEnd/>
          </a:ln>
        </p:spPr>
      </p:pic>
      <p:sp>
        <p:nvSpPr>
          <p:cNvPr id="7" name="Rectangle 6"/>
          <p:cNvSpPr/>
          <p:nvPr/>
        </p:nvSpPr>
        <p:spPr>
          <a:xfrm>
            <a:off x="460011" y="3429000"/>
            <a:ext cx="8230225" cy="1754326"/>
          </a:xfrm>
          <a:prstGeom prst="rect">
            <a:avLst/>
          </a:prstGeom>
        </p:spPr>
        <p:txBody>
          <a:bodyPr wrap="square">
            <a:spAutoFit/>
          </a:bodyPr>
          <a:lstStyle/>
          <a:p>
            <a:r>
              <a:rPr lang="en-US" b="1" i="1" dirty="0" smtClean="0"/>
              <a:t>Conclusions</a:t>
            </a:r>
            <a:r>
              <a:rPr lang="en-US" dirty="0" smtClean="0"/>
              <a:t>— “The totality of evidence indicates that </a:t>
            </a:r>
            <a:r>
              <a:rPr lang="en-US" dirty="0" err="1" smtClean="0"/>
              <a:t>metformin</a:t>
            </a:r>
            <a:r>
              <a:rPr lang="en-US" dirty="0" smtClean="0"/>
              <a:t> is at least as safe as other glucose-lowering treatments in patients with diabetes mellitus and HF and even in those with reduced left ventricular ejection fraction or concomitant chronic kidney disease. </a:t>
            </a:r>
            <a:r>
              <a:rPr lang="en-US" b="1" u="sng" dirty="0" smtClean="0">
                <a:uFill>
                  <a:solidFill>
                    <a:srgbClr val="FF0000"/>
                  </a:solidFill>
                </a:uFill>
              </a:rPr>
              <a:t>Until trial data become available, </a:t>
            </a:r>
            <a:r>
              <a:rPr lang="en-US" b="1" u="sng" dirty="0" err="1" smtClean="0">
                <a:uFill>
                  <a:solidFill>
                    <a:srgbClr val="FF0000"/>
                  </a:solidFill>
                </a:uFill>
              </a:rPr>
              <a:t>metformin</a:t>
            </a:r>
            <a:r>
              <a:rPr lang="en-US" b="1" u="sng" dirty="0" smtClean="0">
                <a:uFill>
                  <a:solidFill>
                    <a:srgbClr val="FF0000"/>
                  </a:solidFill>
                </a:uFill>
              </a:rPr>
              <a:t> should be considered the treatment of choice for patients with diabetes mellitus and HF”.</a:t>
            </a:r>
            <a:endParaRPr lang="en-US" b="1" u="sng" dirty="0">
              <a:uFill>
                <a:solidFill>
                  <a:srgbClr val="FF0000"/>
                </a:solidFill>
              </a:uFill>
            </a:endParaRPr>
          </a:p>
        </p:txBody>
      </p:sp>
    </p:spTree>
    <p:extLst>
      <p:ext uri="{BB962C8B-B14F-4D97-AF65-F5344CB8AC3E}">
        <p14:creationId xmlns:p14="http://schemas.microsoft.com/office/powerpoint/2010/main" val="1854395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548680"/>
          </a:xfrm>
        </p:spPr>
        <p:txBody>
          <a:bodyPr/>
          <a:lstStyle/>
          <a:p>
            <a:pPr algn="ctr"/>
            <a:r>
              <a:rPr lang="en-US" dirty="0" smtClean="0">
                <a:latin typeface="+mn-lt"/>
              </a:rPr>
              <a:t>Our Metformin Studies</a:t>
            </a:r>
            <a:endParaRPr lang="en-US" dirty="0">
              <a:latin typeface="+mn-lt"/>
            </a:endParaRPr>
          </a:p>
        </p:txBody>
      </p:sp>
      <p:sp>
        <p:nvSpPr>
          <p:cNvPr id="6" name="Rounded Rectangle 5"/>
          <p:cNvSpPr/>
          <p:nvPr/>
        </p:nvSpPr>
        <p:spPr>
          <a:xfrm>
            <a:off x="3149908" y="908720"/>
            <a:ext cx="2844184" cy="1368152"/>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 PK of Metformin</a:t>
            </a:r>
            <a:endParaRPr lang="en-US" sz="3600" b="1" dirty="0"/>
          </a:p>
        </p:txBody>
      </p:sp>
      <p:sp>
        <p:nvSpPr>
          <p:cNvPr id="9" name="Rounded Rectangle 8"/>
          <p:cNvSpPr/>
          <p:nvPr/>
        </p:nvSpPr>
        <p:spPr>
          <a:xfrm>
            <a:off x="179512" y="2933945"/>
            <a:ext cx="2520280" cy="990110"/>
          </a:xfrm>
          <a:prstGeom prst="round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PK &amp; Safety in </a:t>
            </a:r>
            <a:r>
              <a:rPr lang="en-US" sz="2000" b="1" dirty="0"/>
              <a:t>P</a:t>
            </a:r>
            <a:r>
              <a:rPr lang="en-US" sz="2000" b="1" dirty="0" smtClean="0"/>
              <a:t>atients with CKD</a:t>
            </a:r>
            <a:endParaRPr lang="en-US" sz="1200" b="1" dirty="0"/>
          </a:p>
        </p:txBody>
      </p:sp>
      <p:sp>
        <p:nvSpPr>
          <p:cNvPr id="15" name="Rounded Rectangle 14"/>
          <p:cNvSpPr/>
          <p:nvPr/>
        </p:nvSpPr>
        <p:spPr>
          <a:xfrm>
            <a:off x="6516216" y="1052736"/>
            <a:ext cx="2376000" cy="10440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MALA: Model for Pathogenesis</a:t>
            </a:r>
            <a:endParaRPr lang="en-US" sz="1200" b="1" dirty="0"/>
          </a:p>
        </p:txBody>
      </p:sp>
      <p:sp>
        <p:nvSpPr>
          <p:cNvPr id="26" name="Rounded Rectangle 25"/>
          <p:cNvSpPr/>
          <p:nvPr/>
        </p:nvSpPr>
        <p:spPr>
          <a:xfrm>
            <a:off x="179512" y="1052736"/>
            <a:ext cx="2376000" cy="10440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CL</a:t>
            </a:r>
            <a:r>
              <a:rPr lang="en-US" b="1" baseline="-25000" dirty="0" smtClean="0"/>
              <a:t>R </a:t>
            </a:r>
            <a:r>
              <a:rPr lang="en-US" b="1" dirty="0" smtClean="0"/>
              <a:t>and effect of SNPs</a:t>
            </a:r>
            <a:endParaRPr lang="en-US" b="1" dirty="0"/>
          </a:p>
        </p:txBody>
      </p:sp>
      <p:pic>
        <p:nvPicPr>
          <p:cNvPr id="10" name="Picture 9" descr="SVH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232688"/>
            <a:ext cx="1379738" cy="625312"/>
          </a:xfrm>
          <a:prstGeom prst="rect">
            <a:avLst/>
          </a:prstGeom>
        </p:spPr>
      </p:pic>
      <p:sp>
        <p:nvSpPr>
          <p:cNvPr id="20" name="Rounded Rectangle 19"/>
          <p:cNvSpPr/>
          <p:nvPr/>
        </p:nvSpPr>
        <p:spPr>
          <a:xfrm>
            <a:off x="179512" y="4653136"/>
            <a:ext cx="2520280" cy="1224136"/>
          </a:xfrm>
          <a:prstGeom prst="round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PK &amp; Safety in Patients on Haemodialysis</a:t>
            </a:r>
            <a:endParaRPr lang="en-US" sz="1200" b="1" dirty="0"/>
          </a:p>
        </p:txBody>
      </p:sp>
      <p:sp>
        <p:nvSpPr>
          <p:cNvPr id="27" name="Rounded Rectangle 26"/>
          <p:cNvSpPr/>
          <p:nvPr/>
        </p:nvSpPr>
        <p:spPr>
          <a:xfrm>
            <a:off x="3024654" y="4077072"/>
            <a:ext cx="2952328" cy="18002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Safety &amp; PK in other contraindications: </a:t>
            </a:r>
          </a:p>
          <a:p>
            <a:pPr marL="622300" indent="-342900" defTabSz="723900">
              <a:buFont typeface="Arial"/>
              <a:buChar char="•"/>
            </a:pPr>
            <a:r>
              <a:rPr lang="en-US" sz="2000" b="1" dirty="0" smtClean="0"/>
              <a:t>Liver Disease</a:t>
            </a:r>
          </a:p>
          <a:p>
            <a:pPr marL="622300" indent="-342900" defTabSz="723900">
              <a:buFont typeface="Arial"/>
              <a:buChar char="•"/>
            </a:pPr>
            <a:r>
              <a:rPr lang="en-US" sz="2000" b="1" dirty="0" smtClean="0"/>
              <a:t>Heart Failure</a:t>
            </a:r>
            <a:endParaRPr lang="en-US" sz="2000" b="1" dirty="0">
              <a:solidFill>
                <a:schemeClr val="bg1"/>
              </a:solidFill>
            </a:endParaRPr>
          </a:p>
        </p:txBody>
      </p:sp>
      <p:sp>
        <p:nvSpPr>
          <p:cNvPr id="46" name="Rounded Rectangle 45"/>
          <p:cNvSpPr/>
          <p:nvPr/>
        </p:nvSpPr>
        <p:spPr>
          <a:xfrm>
            <a:off x="3780176" y="2835563"/>
            <a:ext cx="2376000" cy="10440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PK in Indigenous T2DM patients</a:t>
            </a:r>
            <a:endParaRPr lang="en-US" sz="2000" b="1" dirty="0"/>
          </a:p>
        </p:txBody>
      </p:sp>
      <p:sp>
        <p:nvSpPr>
          <p:cNvPr id="50" name="Rounded Rectangle 49"/>
          <p:cNvSpPr/>
          <p:nvPr/>
        </p:nvSpPr>
        <p:spPr>
          <a:xfrm>
            <a:off x="6516216" y="2458893"/>
            <a:ext cx="2376000" cy="10440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National &amp; SVH Usage</a:t>
            </a:r>
            <a:endParaRPr lang="en-US" sz="1200" b="1" dirty="0"/>
          </a:p>
        </p:txBody>
      </p:sp>
      <p:cxnSp>
        <p:nvCxnSpPr>
          <p:cNvPr id="4" name="Straight Arrow Connector 3"/>
          <p:cNvCxnSpPr>
            <a:stCxn id="26" idx="3"/>
            <a:endCxn id="6" idx="1"/>
          </p:cNvCxnSpPr>
          <p:nvPr/>
        </p:nvCxnSpPr>
        <p:spPr>
          <a:xfrm>
            <a:off x="2582530" y="1575557"/>
            <a:ext cx="540360" cy="16418"/>
          </a:xfrm>
          <a:prstGeom prst="straightConnector1">
            <a:avLst/>
          </a:prstGeom>
          <a:ln w="38100" cmpd="sng">
            <a:solidFill>
              <a:schemeClr val="accent1">
                <a:lumMod val="75000"/>
              </a:schemeClr>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1619672" y="2237595"/>
            <a:ext cx="1584176" cy="654618"/>
          </a:xfrm>
          <a:prstGeom prst="straightConnector1">
            <a:avLst/>
          </a:prstGeom>
          <a:ln w="38100" cmpd="sng">
            <a:solidFill>
              <a:schemeClr val="accent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9" idx="2"/>
            <a:endCxn id="20" idx="0"/>
          </p:cNvCxnSpPr>
          <p:nvPr/>
        </p:nvCxnSpPr>
        <p:spPr>
          <a:xfrm>
            <a:off x="1439652" y="3957195"/>
            <a:ext cx="0" cy="662801"/>
          </a:xfrm>
          <a:prstGeom prst="straightConnector1">
            <a:avLst/>
          </a:prstGeom>
          <a:ln w="38100" cmpd="sng">
            <a:solidFill>
              <a:schemeClr val="accent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endCxn id="46" idx="0"/>
          </p:cNvCxnSpPr>
          <p:nvPr/>
        </p:nvCxnSpPr>
        <p:spPr>
          <a:xfrm>
            <a:off x="4968176" y="2302267"/>
            <a:ext cx="0" cy="507901"/>
          </a:xfrm>
          <a:prstGeom prst="straightConnector1">
            <a:avLst/>
          </a:prstGeom>
          <a:ln w="38100" cmpd="sng">
            <a:solidFill>
              <a:schemeClr val="accent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3563888" y="2328457"/>
            <a:ext cx="0" cy="1702007"/>
          </a:xfrm>
          <a:prstGeom prst="straightConnector1">
            <a:avLst/>
          </a:prstGeom>
          <a:ln w="38100" cmpd="sng">
            <a:solidFill>
              <a:schemeClr val="accent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03752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0" y="1196752"/>
            <a:ext cx="4644008" cy="3630389"/>
          </a:xfrm>
        </p:spPr>
        <p:txBody>
          <a:bodyPr/>
          <a:lstStyle/>
          <a:p>
            <a:r>
              <a:rPr lang="en-AU" sz="2400" dirty="0" err="1" smtClean="0"/>
              <a:t>Hydrophillic</a:t>
            </a:r>
            <a:r>
              <a:rPr lang="en-AU" sz="2400" dirty="0" smtClean="0"/>
              <a:t> </a:t>
            </a:r>
            <a:r>
              <a:rPr lang="en-US" sz="2400" dirty="0" smtClean="0"/>
              <a:t>base</a:t>
            </a:r>
            <a:r>
              <a:rPr lang="en-AU" sz="2400" dirty="0" smtClean="0"/>
              <a:t>, </a:t>
            </a:r>
            <a:r>
              <a:rPr lang="en-US" sz="2400" dirty="0" smtClean="0"/>
              <a:t>cationic </a:t>
            </a:r>
            <a:r>
              <a:rPr lang="en-US" sz="2400" dirty="0"/>
              <a:t>(&gt;99.9%) </a:t>
            </a:r>
            <a:r>
              <a:rPr lang="en-US" sz="2400" dirty="0" smtClean="0"/>
              <a:t>@ pH 7.4</a:t>
            </a:r>
            <a:endParaRPr lang="en-US" sz="2400" dirty="0"/>
          </a:p>
          <a:p>
            <a:r>
              <a:rPr lang="en-AU" sz="2400" b="1" dirty="0"/>
              <a:t>N</a:t>
            </a:r>
            <a:r>
              <a:rPr lang="en-AU" sz="2400" b="1" dirty="0" smtClean="0"/>
              <a:t>ot metabolised, eliminated unchanged</a:t>
            </a:r>
            <a:r>
              <a:rPr lang="en-AU" sz="2400" dirty="0" smtClean="0"/>
              <a:t>,</a:t>
            </a:r>
            <a:r>
              <a:rPr lang="en-US" sz="2400" dirty="0"/>
              <a:t> </a:t>
            </a:r>
            <a:endParaRPr lang="en-AU" sz="2400" dirty="0" smtClean="0"/>
          </a:p>
          <a:p>
            <a:r>
              <a:rPr lang="en-AU" sz="2400" b="1" dirty="0" smtClean="0"/>
              <a:t>Renal clearance (CL</a:t>
            </a:r>
            <a:r>
              <a:rPr lang="en-AU" sz="2400" b="1" baseline="-25000" dirty="0" smtClean="0"/>
              <a:t>R</a:t>
            </a:r>
            <a:r>
              <a:rPr lang="en-AU" sz="2400" b="1" dirty="0" smtClean="0"/>
              <a:t>) ≈ 4x creatinine clearance (CL</a:t>
            </a:r>
            <a:r>
              <a:rPr lang="en-AU" sz="2400" b="1" baseline="-25000" dirty="0" smtClean="0"/>
              <a:t>CR</a:t>
            </a:r>
            <a:r>
              <a:rPr lang="en-AU" sz="2400" b="1" dirty="0" smtClean="0"/>
              <a:t>)</a:t>
            </a:r>
          </a:p>
          <a:p>
            <a:r>
              <a:rPr lang="en-AU" sz="2400" b="1" dirty="0" smtClean="0"/>
              <a:t>Bioavailability (F): 25 – 75 % with average of 55%</a:t>
            </a:r>
          </a:p>
          <a:p>
            <a:r>
              <a:rPr lang="en-AU" sz="2400" dirty="0" smtClean="0"/>
              <a:t>Half-life (t</a:t>
            </a:r>
            <a:r>
              <a:rPr lang="en-AU" sz="2400" baseline="-25000" dirty="0" smtClean="0"/>
              <a:t>1/2</a:t>
            </a:r>
            <a:r>
              <a:rPr lang="en-AU" sz="2400" dirty="0" smtClean="0"/>
              <a:t>): 5 - 6 hours (longer terminal half-life)</a:t>
            </a:r>
          </a:p>
          <a:p>
            <a:r>
              <a:rPr lang="en-AU" sz="2400" dirty="0" smtClean="0"/>
              <a:t>Volume of distribution (V</a:t>
            </a:r>
            <a:r>
              <a:rPr lang="en-AU" sz="2400" baseline="-25000" dirty="0" smtClean="0"/>
              <a:t>D</a:t>
            </a:r>
            <a:r>
              <a:rPr lang="en-AU" sz="2400" dirty="0" smtClean="0"/>
              <a:t>/F): 600-800 L </a:t>
            </a:r>
          </a:p>
          <a:p>
            <a:pPr marL="0" indent="0">
              <a:buNone/>
            </a:pPr>
            <a:endParaRPr lang="en-AU" sz="2400" dirty="0" smtClean="0"/>
          </a:p>
        </p:txBody>
      </p:sp>
      <p:pic>
        <p:nvPicPr>
          <p:cNvPr id="9" name="Content Placeholder 8" descr="chimps.jpg"/>
          <p:cNvPicPr>
            <a:picLocks noGrp="1" noChangeAspect="1"/>
          </p:cNvPicPr>
          <p:nvPr>
            <p:ph sz="quarter" idx="4"/>
          </p:nvPr>
        </p:nvPicPr>
        <p:blipFill>
          <a:blip r:embed="rId3">
            <a:extLst>
              <a:ext uri="{28A0092B-C50C-407E-A947-70E740481C1C}">
                <a14:useLocalDpi xmlns:a14="http://schemas.microsoft.com/office/drawing/2010/main" val="0"/>
              </a:ext>
            </a:extLst>
          </a:blip>
          <a:srcRect l="16129" r="16129"/>
          <a:stretch>
            <a:fillRect/>
          </a:stretch>
        </p:blipFill>
        <p:spPr>
          <a:xfrm>
            <a:off x="4643438" y="1628775"/>
            <a:ext cx="4041775" cy="3630613"/>
          </a:xfrm>
        </p:spPr>
      </p:pic>
      <p:sp>
        <p:nvSpPr>
          <p:cNvPr id="2" name="Title 1"/>
          <p:cNvSpPr>
            <a:spLocks noGrp="1"/>
          </p:cNvSpPr>
          <p:nvPr>
            <p:ph type="title"/>
          </p:nvPr>
        </p:nvSpPr>
        <p:spPr>
          <a:xfrm>
            <a:off x="467544" y="332656"/>
            <a:ext cx="8229600" cy="792088"/>
          </a:xfrm>
        </p:spPr>
        <p:txBody>
          <a:bodyPr/>
          <a:lstStyle/>
          <a:p>
            <a:r>
              <a:rPr lang="en-AU" dirty="0" smtClean="0">
                <a:latin typeface="+mn-lt"/>
              </a:rPr>
              <a:t>Pharmacokinetics (PK) of metformin</a:t>
            </a:r>
            <a:endParaRPr lang="en-AU" dirty="0">
              <a:latin typeface="+mn-lt"/>
            </a:endParaRPr>
          </a:p>
        </p:txBody>
      </p:sp>
      <p:pic>
        <p:nvPicPr>
          <p:cNvPr id="4" name="Picture 3" descr="SVH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232688"/>
            <a:ext cx="1379738" cy="625312"/>
          </a:xfrm>
          <a:prstGeom prst="rect">
            <a:avLst/>
          </a:prstGeom>
        </p:spPr>
      </p:pic>
      <p:sp>
        <p:nvSpPr>
          <p:cNvPr id="6" name="TextBox 5"/>
          <p:cNvSpPr txBox="1"/>
          <p:nvPr/>
        </p:nvSpPr>
        <p:spPr>
          <a:xfrm>
            <a:off x="2267744" y="6381328"/>
            <a:ext cx="4984545" cy="307777"/>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400" b="1" i="1" u="none" strike="noStrike" kern="1200" cap="none" spc="0" normalizeH="0" baseline="0" noProof="0" dirty="0" smtClean="0">
                <a:ln>
                  <a:noFill/>
                </a:ln>
                <a:solidFill>
                  <a:schemeClr val="tx1"/>
                </a:solidFill>
                <a:effectLst/>
                <a:uLnTx/>
                <a:uFillTx/>
                <a:latin typeface="Sommet bold"/>
              </a:rPr>
              <a:t>Graham</a:t>
            </a:r>
            <a:r>
              <a:rPr kumimoji="0" lang="en-US" sz="1400" b="1" i="1" u="none" strike="noStrike" kern="1200" cap="none" spc="0" normalizeH="0" noProof="0" dirty="0" smtClean="0">
                <a:ln>
                  <a:noFill/>
                </a:ln>
                <a:solidFill>
                  <a:schemeClr val="tx1"/>
                </a:solidFill>
                <a:effectLst/>
                <a:uLnTx/>
                <a:uFillTx/>
                <a:latin typeface="Sommet bold"/>
              </a:rPr>
              <a:t> et al, Clinical Pharmacokinetics 2011; 50(</a:t>
            </a:r>
            <a:r>
              <a:rPr lang="en-US" sz="1400" b="1" i="1" dirty="0">
                <a:latin typeface="Sommet bold"/>
              </a:rPr>
              <a:t>2</a:t>
            </a:r>
            <a:r>
              <a:rPr kumimoji="0" lang="en-US" sz="1400" b="1" i="1" u="none" strike="noStrike" kern="1200" cap="none" spc="0" normalizeH="0" noProof="0" dirty="0" smtClean="0">
                <a:ln>
                  <a:noFill/>
                </a:ln>
                <a:solidFill>
                  <a:schemeClr val="tx1"/>
                </a:solidFill>
                <a:effectLst/>
                <a:uLnTx/>
                <a:uFillTx/>
                <a:latin typeface="Sommet bold"/>
              </a:rPr>
              <a:t>):1-18</a:t>
            </a:r>
            <a:endParaRPr kumimoji="0" lang="en-US" sz="1400" b="1" i="1" u="none" strike="noStrike" kern="1200" cap="none" spc="0" normalizeH="0" baseline="0" noProof="0" dirty="0" smtClean="0">
              <a:ln>
                <a:noFill/>
              </a:ln>
              <a:solidFill>
                <a:schemeClr val="tx1"/>
              </a:solidFill>
              <a:effectLst/>
              <a:uLnTx/>
              <a:uFillTx/>
              <a:latin typeface="Sommet bold"/>
            </a:endParaRPr>
          </a:p>
        </p:txBody>
      </p:sp>
    </p:spTree>
    <p:extLst>
      <p:ext uri="{BB962C8B-B14F-4D97-AF65-F5344CB8AC3E}">
        <p14:creationId xmlns:p14="http://schemas.microsoft.com/office/powerpoint/2010/main" val="4197158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51520" y="1196752"/>
            <a:ext cx="8663151" cy="3384376"/>
          </a:xfrm>
          <a:prstGeom prst="rect">
            <a:avLst/>
          </a:prstGeom>
          <a:noFill/>
          <a:ln w="9525">
            <a:noFill/>
            <a:miter lim="800000"/>
            <a:headEnd/>
            <a:tailEnd/>
          </a:ln>
        </p:spPr>
      </p:pic>
    </p:spTree>
    <p:extLst>
      <p:ext uri="{BB962C8B-B14F-4D97-AF65-F5344CB8AC3E}">
        <p14:creationId xmlns:p14="http://schemas.microsoft.com/office/powerpoint/2010/main" val="25023180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792088"/>
          </a:xfrm>
        </p:spPr>
        <p:txBody>
          <a:bodyPr/>
          <a:lstStyle/>
          <a:p>
            <a:r>
              <a:rPr lang="en-US" dirty="0" smtClean="0">
                <a:latin typeface="+mn-lt"/>
              </a:rPr>
              <a:t>Methods - Datasets</a:t>
            </a:r>
            <a:endParaRPr lang="en-US"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7325229"/>
              </p:ext>
            </p:extLst>
          </p:nvPr>
        </p:nvGraphicFramePr>
        <p:xfrm>
          <a:off x="467544" y="1228772"/>
          <a:ext cx="8229600" cy="3388359"/>
        </p:xfrm>
        <a:graphic>
          <a:graphicData uri="http://schemas.openxmlformats.org/drawingml/2006/table">
            <a:tbl>
              <a:tblPr firstRow="1" bandRow="1">
                <a:tableStyleId>{5C22544A-7EE6-4342-B048-85BDC9FD1C3A}</a:tableStyleId>
              </a:tblPr>
              <a:tblGrid>
                <a:gridCol w="946448"/>
                <a:gridCol w="2304256"/>
                <a:gridCol w="1512168"/>
                <a:gridCol w="3466728"/>
              </a:tblGrid>
              <a:tr h="370840">
                <a:tc>
                  <a:txBody>
                    <a:bodyPr/>
                    <a:lstStyle/>
                    <a:p>
                      <a:r>
                        <a:rPr lang="en-US" dirty="0" smtClean="0"/>
                        <a:t>Study</a:t>
                      </a:r>
                      <a:endParaRPr lang="en-US" dirty="0"/>
                    </a:p>
                  </a:txBody>
                  <a:tcPr/>
                </a:tc>
                <a:tc>
                  <a:txBody>
                    <a:bodyPr/>
                    <a:lstStyle/>
                    <a:p>
                      <a:r>
                        <a:rPr lang="en-US" dirty="0" smtClean="0"/>
                        <a:t>Subjects</a:t>
                      </a:r>
                      <a:endParaRPr lang="en-US" dirty="0"/>
                    </a:p>
                  </a:txBody>
                  <a:tcPr/>
                </a:tc>
                <a:tc>
                  <a:txBody>
                    <a:bodyPr/>
                    <a:lstStyle/>
                    <a:p>
                      <a:r>
                        <a:rPr lang="en-US" dirty="0" smtClean="0"/>
                        <a:t>Doses</a:t>
                      </a:r>
                      <a:endParaRPr lang="en-US" dirty="0"/>
                    </a:p>
                  </a:txBody>
                  <a:tcPr/>
                </a:tc>
                <a:tc>
                  <a:txBody>
                    <a:bodyPr/>
                    <a:lstStyle/>
                    <a:p>
                      <a:r>
                        <a:rPr lang="en-US" dirty="0" smtClean="0"/>
                        <a:t>Blood sampling</a:t>
                      </a:r>
                      <a:endParaRPr lang="en-US" dirty="0"/>
                    </a:p>
                  </a:txBody>
                  <a:tcPr/>
                </a:tc>
              </a:tr>
              <a:tr h="370840">
                <a:tc>
                  <a:txBody>
                    <a:bodyPr/>
                    <a:lstStyle/>
                    <a:p>
                      <a:r>
                        <a:rPr lang="en-US" dirty="0" smtClean="0"/>
                        <a:t>A</a:t>
                      </a:r>
                      <a:endParaRPr lang="en-US" dirty="0"/>
                    </a:p>
                  </a:txBody>
                  <a:tcPr/>
                </a:tc>
                <a:tc>
                  <a:txBody>
                    <a:bodyPr/>
                    <a:lstStyle/>
                    <a:p>
                      <a:r>
                        <a:rPr lang="en-US" dirty="0" smtClean="0"/>
                        <a:t>120 T2DM patients (at steady-state)</a:t>
                      </a:r>
                      <a:endParaRPr lang="en-US" dirty="0"/>
                    </a:p>
                  </a:txBody>
                  <a:tcPr/>
                </a:tc>
                <a:tc>
                  <a:txBody>
                    <a:bodyPr/>
                    <a:lstStyle/>
                    <a:p>
                      <a:r>
                        <a:rPr lang="en-US" dirty="0" smtClean="0"/>
                        <a:t>IR, XR</a:t>
                      </a:r>
                      <a:endParaRPr lang="en-US" dirty="0"/>
                    </a:p>
                  </a:txBody>
                  <a:tcPr/>
                </a:tc>
                <a:tc>
                  <a:txBody>
                    <a:bodyPr/>
                    <a:lstStyle/>
                    <a:p>
                      <a:r>
                        <a:rPr lang="en-US" dirty="0" smtClean="0"/>
                        <a:t>1. Sparse (1-6</a:t>
                      </a:r>
                      <a:r>
                        <a:rPr lang="en-US" baseline="0" dirty="0" smtClean="0"/>
                        <a:t> bloods per patient)</a:t>
                      </a:r>
                    </a:p>
                    <a:p>
                      <a:r>
                        <a:rPr lang="en-US" baseline="0" dirty="0" smtClean="0"/>
                        <a:t>2. Intensive (n=16; 8-10 samples in dosage interval (12h or 24h)</a:t>
                      </a:r>
                      <a:endParaRPr lang="en-US" dirty="0"/>
                    </a:p>
                  </a:txBody>
                  <a:tcPr/>
                </a:tc>
              </a:tr>
              <a:tr h="370840">
                <a:tc>
                  <a:txBody>
                    <a:bodyPr/>
                    <a:lstStyle/>
                    <a:p>
                      <a:r>
                        <a:rPr lang="en-US" dirty="0" smtClean="0"/>
                        <a:t>B</a:t>
                      </a:r>
                      <a:r>
                        <a:rPr lang="en-US" baseline="30000" dirty="0" smtClean="0"/>
                        <a:t>*</a:t>
                      </a:r>
                      <a:endParaRPr lang="en-US" baseline="30000" dirty="0"/>
                    </a:p>
                  </a:txBody>
                  <a:tcPr/>
                </a:tc>
                <a:tc>
                  <a:txBody>
                    <a:bodyPr/>
                    <a:lstStyle/>
                    <a:p>
                      <a:r>
                        <a:rPr lang="en-US" dirty="0" smtClean="0"/>
                        <a:t>16 Caucasians </a:t>
                      </a:r>
                    </a:p>
                    <a:p>
                      <a:r>
                        <a:rPr lang="en-US" dirty="0" smtClean="0"/>
                        <a:t>(at steady-state)</a:t>
                      </a:r>
                      <a:endParaRPr lang="en-US" dirty="0"/>
                    </a:p>
                  </a:txBody>
                  <a:tcPr/>
                </a:tc>
                <a:tc>
                  <a:txBody>
                    <a:bodyPr/>
                    <a:lstStyle/>
                    <a:p>
                      <a:r>
                        <a:rPr lang="en-US" dirty="0" smtClean="0"/>
                        <a:t>IR and XR, dose-escalation</a:t>
                      </a:r>
                      <a:endParaRPr lang="en-US" dirty="0"/>
                    </a:p>
                  </a:txBody>
                  <a:tcPr/>
                </a:tc>
                <a:tc>
                  <a:txBody>
                    <a:bodyPr/>
                    <a:lstStyle/>
                    <a:p>
                      <a:r>
                        <a:rPr lang="en-US" dirty="0" smtClean="0"/>
                        <a:t>Intensive blood sampling (5 occasions)</a:t>
                      </a:r>
                      <a:r>
                        <a:rPr lang="en-US" baseline="0" dirty="0" smtClean="0"/>
                        <a:t> </a:t>
                      </a:r>
                      <a:r>
                        <a:rPr lang="en-US" dirty="0" smtClean="0"/>
                        <a:t>over</a:t>
                      </a:r>
                      <a:r>
                        <a:rPr lang="en-US" baseline="0" dirty="0" smtClean="0"/>
                        <a:t> 6 weeks</a:t>
                      </a:r>
                      <a:endParaRPr lang="en-US" dirty="0"/>
                    </a:p>
                  </a:txBody>
                  <a:tcPr/>
                </a:tc>
              </a:tr>
              <a:tr h="370840">
                <a:tc>
                  <a:txBody>
                    <a:bodyPr/>
                    <a:lstStyle/>
                    <a:p>
                      <a:r>
                        <a:rPr lang="en-US" dirty="0" smtClean="0"/>
                        <a:t>C</a:t>
                      </a:r>
                      <a:endParaRPr lang="en-US" dirty="0"/>
                    </a:p>
                  </a:txBody>
                  <a:tcPr/>
                </a:tc>
                <a:tc>
                  <a:txBody>
                    <a:bodyPr/>
                    <a:lstStyle/>
                    <a:p>
                      <a:r>
                        <a:rPr lang="en-US" dirty="0" smtClean="0"/>
                        <a:t>169 Malaysians (single dose)</a:t>
                      </a:r>
                      <a:endParaRPr lang="en-US" dirty="0"/>
                    </a:p>
                  </a:txBody>
                  <a:tcPr/>
                </a:tc>
                <a:tc>
                  <a:txBody>
                    <a:bodyPr/>
                    <a:lstStyle/>
                    <a:p>
                      <a:r>
                        <a:rPr lang="en-US" dirty="0" smtClean="0"/>
                        <a:t>IR</a:t>
                      </a:r>
                      <a:endParaRPr lang="en-US" dirty="0"/>
                    </a:p>
                  </a:txBody>
                  <a:tcPr/>
                </a:tc>
                <a:tc>
                  <a:txBody>
                    <a:bodyPr/>
                    <a:lstStyle/>
                    <a:p>
                      <a:r>
                        <a:rPr lang="en-US" dirty="0" smtClean="0"/>
                        <a:t>Intensive sampling</a:t>
                      </a:r>
                      <a:r>
                        <a:rPr lang="en-US" baseline="0" dirty="0" smtClean="0"/>
                        <a:t> (14 samples in 14 hours)</a:t>
                      </a:r>
                      <a:endParaRPr lang="en-US" dirty="0"/>
                    </a:p>
                  </a:txBody>
                  <a:tcPr/>
                </a:tc>
              </a:tr>
            </a:tbl>
          </a:graphicData>
        </a:graphic>
      </p:graphicFrame>
      <p:sp>
        <p:nvSpPr>
          <p:cNvPr id="6" name="TextBox 5"/>
          <p:cNvSpPr txBox="1"/>
          <p:nvPr/>
        </p:nvSpPr>
        <p:spPr>
          <a:xfrm>
            <a:off x="467544" y="4941168"/>
            <a:ext cx="3462551" cy="1083374"/>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400" i="0" u="none" strike="noStrike" kern="1200" cap="none" spc="0" normalizeH="0" baseline="0" noProof="0" dirty="0" smtClean="0">
                <a:ln>
                  <a:noFill/>
                </a:ln>
                <a:solidFill>
                  <a:schemeClr val="tx1"/>
                </a:solidFill>
                <a:effectLst/>
                <a:uLnTx/>
                <a:uFillTx/>
                <a:latin typeface="+mn-lt"/>
                <a:ea typeface="+mn-ea"/>
                <a:cs typeface="+mn-cs"/>
              </a:rPr>
              <a:t>IR, immediate-release</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US" sz="1400" dirty="0" smtClean="0">
                <a:latin typeface="+mn-lt"/>
              </a:rPr>
              <a:t>XR, extended-release</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endParaRPr lang="en-US" sz="1400" dirty="0" smtClean="0">
              <a:latin typeface="+mn-lt"/>
            </a:endParaRPr>
          </a:p>
          <a:p>
            <a:pPr marL="342900" indent="-342900" fontAlgn="auto">
              <a:spcBef>
                <a:spcPct val="20000"/>
              </a:spcBef>
              <a:spcAft>
                <a:spcPts val="0"/>
              </a:spcAft>
            </a:pPr>
            <a:r>
              <a:rPr lang="en-US" sz="1400" dirty="0" smtClean="0">
                <a:latin typeface="+mn-lt"/>
              </a:rPr>
              <a:t>*Timmins et al., </a:t>
            </a:r>
            <a:r>
              <a:rPr lang="en-US" sz="1400" i="1" dirty="0" err="1" smtClean="0">
                <a:latin typeface="+mn-lt"/>
              </a:rPr>
              <a:t>Clin</a:t>
            </a:r>
            <a:r>
              <a:rPr lang="en-US" sz="1400" i="1" dirty="0" smtClean="0">
                <a:latin typeface="+mn-lt"/>
              </a:rPr>
              <a:t> </a:t>
            </a:r>
            <a:r>
              <a:rPr lang="en-US" sz="1400" i="1" dirty="0" err="1" smtClean="0">
                <a:latin typeface="+mn-lt"/>
              </a:rPr>
              <a:t>Pharmacokinet</a:t>
            </a:r>
            <a:r>
              <a:rPr lang="en-US" sz="1400" i="1" dirty="0" smtClean="0">
                <a:latin typeface="+mn-lt"/>
              </a:rPr>
              <a:t> </a:t>
            </a:r>
            <a:r>
              <a:rPr lang="en-US" sz="1400" dirty="0" smtClean="0">
                <a:latin typeface="+mn-lt"/>
              </a:rPr>
              <a:t>2005</a:t>
            </a:r>
          </a:p>
        </p:txBody>
      </p:sp>
    </p:spTree>
    <p:extLst>
      <p:ext uri="{BB962C8B-B14F-4D97-AF65-F5344CB8AC3E}">
        <p14:creationId xmlns:p14="http://schemas.microsoft.com/office/powerpoint/2010/main" val="17358839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3563888" cy="792088"/>
          </a:xfrm>
        </p:spPr>
        <p:txBody>
          <a:bodyPr/>
          <a:lstStyle/>
          <a:p>
            <a:r>
              <a:rPr lang="en-US" dirty="0" smtClean="0">
                <a:latin typeface="+mn-lt"/>
              </a:rPr>
              <a:t>Dosing simulations</a:t>
            </a:r>
            <a:endParaRPr lang="en-US" dirty="0">
              <a:latin typeface="+mn-lt"/>
            </a:endParaRPr>
          </a:p>
        </p:txBody>
      </p:sp>
      <p:pic>
        <p:nvPicPr>
          <p:cNvPr id="3074" name="Picture 2"/>
          <p:cNvPicPr>
            <a:picLocks noChangeAspect="1" noChangeArrowheads="1"/>
          </p:cNvPicPr>
          <p:nvPr/>
        </p:nvPicPr>
        <p:blipFill rotWithShape="1">
          <a:blip r:embed="rId3" cstate="print"/>
          <a:srcRect b="2525"/>
          <a:stretch/>
        </p:blipFill>
        <p:spPr bwMode="auto">
          <a:xfrm>
            <a:off x="3887924" y="584684"/>
            <a:ext cx="5256076" cy="6273316"/>
          </a:xfrm>
          <a:prstGeom prst="rect">
            <a:avLst/>
          </a:prstGeom>
          <a:noFill/>
          <a:ln w="9525">
            <a:noFill/>
            <a:miter lim="800000"/>
            <a:headEnd/>
            <a:tailEnd/>
          </a:ln>
        </p:spPr>
      </p:pic>
      <p:sp>
        <p:nvSpPr>
          <p:cNvPr id="8" name="Content Placeholder 2"/>
          <p:cNvSpPr>
            <a:spLocks noGrp="1"/>
          </p:cNvSpPr>
          <p:nvPr>
            <p:ph idx="1"/>
          </p:nvPr>
        </p:nvSpPr>
        <p:spPr>
          <a:xfrm>
            <a:off x="179512" y="1844824"/>
            <a:ext cx="3671900" cy="1080120"/>
          </a:xfrm>
        </p:spPr>
        <p:txBody>
          <a:bodyPr/>
          <a:lstStyle/>
          <a:p>
            <a:r>
              <a:rPr lang="en-US" sz="2000" dirty="0" smtClean="0"/>
              <a:t>Metformin plasma concentration (C</a:t>
            </a:r>
            <a:r>
              <a:rPr lang="en-US" sz="2000" baseline="-25000" dirty="0" smtClean="0"/>
              <a:t>P</a:t>
            </a:r>
            <a:r>
              <a:rPr lang="en-US" sz="2000" dirty="0" smtClean="0"/>
              <a:t>) of 5 mg/L used as upper limit </a:t>
            </a:r>
            <a:r>
              <a:rPr lang="en-AU" sz="2000" dirty="0"/>
              <a:t>(</a:t>
            </a:r>
            <a:r>
              <a:rPr lang="en-AU" sz="2000" dirty="0" err="1"/>
              <a:t>Lalau</a:t>
            </a:r>
            <a:r>
              <a:rPr lang="en-AU" sz="2000" dirty="0"/>
              <a:t> et al., 1999)</a:t>
            </a:r>
          </a:p>
          <a:p>
            <a:endParaRPr lang="en-US" sz="2000" dirty="0" smtClean="0"/>
          </a:p>
          <a:p>
            <a:pPr marL="0" indent="0">
              <a:buNone/>
            </a:pPr>
            <a:endParaRPr lang="en-US" sz="2000" dirty="0" smtClean="0"/>
          </a:p>
        </p:txBody>
      </p:sp>
      <p:sp>
        <p:nvSpPr>
          <p:cNvPr id="3" name="TextBox 2"/>
          <p:cNvSpPr txBox="1"/>
          <p:nvPr/>
        </p:nvSpPr>
        <p:spPr>
          <a:xfrm>
            <a:off x="4067944" y="440668"/>
            <a:ext cx="184666" cy="269304"/>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endParaRPr kumimoji="0" lang="en-US" sz="1150" b="1" i="0" u="none" strike="noStrike" kern="1200" cap="none" spc="0" normalizeH="0" baseline="0" noProof="0" dirty="0" smtClean="0">
              <a:ln>
                <a:noFill/>
              </a:ln>
              <a:solidFill>
                <a:schemeClr val="tx1"/>
              </a:solidFill>
              <a:effectLst/>
              <a:uLnTx/>
              <a:uFillTx/>
              <a:latin typeface="Sommet bold"/>
              <a:ea typeface="+mn-ea"/>
              <a:cs typeface="+mn-cs"/>
            </a:endParaRPr>
          </a:p>
        </p:txBody>
      </p:sp>
      <p:sp>
        <p:nvSpPr>
          <p:cNvPr id="4" name="TextBox 3"/>
          <p:cNvSpPr txBox="1"/>
          <p:nvPr/>
        </p:nvSpPr>
        <p:spPr>
          <a:xfrm>
            <a:off x="4085480" y="8620"/>
            <a:ext cx="5074566" cy="584776"/>
          </a:xfrm>
          <a:prstGeom prst="rect">
            <a:avLst/>
          </a:prstGeom>
        </p:spPr>
        <p:txBody>
          <a:bodyPr wrap="square" rtlCol="0">
            <a:spAutoFit/>
          </a:bodyPr>
          <a:lstStyle/>
          <a:p>
            <a:pPr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1600" b="1" i="0" u="none" strike="noStrike" kern="1200" cap="none" spc="0" normalizeH="0" baseline="0" noProof="0" dirty="0" smtClean="0">
                <a:ln>
                  <a:noFill/>
                </a:ln>
                <a:solidFill>
                  <a:schemeClr val="tx1"/>
                </a:solidFill>
                <a:effectLst/>
                <a:uLnTx/>
                <a:uFillTx/>
                <a:latin typeface="Arial"/>
                <a:ea typeface="+mn-ea"/>
                <a:cs typeface="Arial"/>
              </a:rPr>
              <a:t>Maximum daily metformin</a:t>
            </a:r>
            <a:r>
              <a:rPr kumimoji="0" lang="en-US" sz="1600" b="1" i="0" u="none" strike="noStrike" kern="1200" cap="none" spc="0" normalizeH="0" noProof="0" dirty="0" smtClean="0">
                <a:ln>
                  <a:noFill/>
                </a:ln>
                <a:solidFill>
                  <a:schemeClr val="tx1"/>
                </a:solidFill>
                <a:effectLst/>
                <a:uLnTx/>
                <a:uFillTx/>
                <a:latin typeface="Arial"/>
                <a:ea typeface="+mn-ea"/>
                <a:cs typeface="Arial"/>
              </a:rPr>
              <a:t> doses. Metformin C</a:t>
            </a:r>
            <a:r>
              <a:rPr kumimoji="0" lang="en-US" sz="1600" b="1" i="0" u="none" strike="noStrike" kern="1200" cap="none" spc="0" normalizeH="0" baseline="-25000" noProof="0" dirty="0" smtClean="0">
                <a:ln>
                  <a:noFill/>
                </a:ln>
                <a:solidFill>
                  <a:schemeClr val="tx1"/>
                </a:solidFill>
                <a:effectLst/>
                <a:uLnTx/>
                <a:uFillTx/>
                <a:latin typeface="Arial"/>
                <a:ea typeface="+mn-ea"/>
                <a:cs typeface="Arial"/>
              </a:rPr>
              <a:t>P</a:t>
            </a:r>
            <a:r>
              <a:rPr kumimoji="0" lang="en-US" sz="1600" b="1" i="0" u="none" strike="noStrike" kern="1200" cap="none" spc="0" normalizeH="0" noProof="0" dirty="0" smtClean="0">
                <a:ln>
                  <a:noFill/>
                </a:ln>
                <a:solidFill>
                  <a:schemeClr val="tx1"/>
                </a:solidFill>
                <a:effectLst/>
                <a:uLnTx/>
                <a:uFillTx/>
                <a:latin typeface="Arial"/>
                <a:ea typeface="+mn-ea"/>
                <a:cs typeface="Arial"/>
              </a:rPr>
              <a:t> at 5</a:t>
            </a:r>
            <a:r>
              <a:rPr kumimoji="0" lang="en-US" sz="1600" b="1" i="0" u="none" strike="noStrike" kern="1200" cap="none" spc="0" normalizeH="0" baseline="30000" noProof="0" dirty="0" smtClean="0">
                <a:ln>
                  <a:noFill/>
                </a:ln>
                <a:solidFill>
                  <a:schemeClr val="tx1"/>
                </a:solidFill>
                <a:effectLst/>
                <a:uLnTx/>
                <a:uFillTx/>
                <a:latin typeface="Arial"/>
                <a:ea typeface="+mn-ea"/>
                <a:cs typeface="Arial"/>
              </a:rPr>
              <a:t>th</a:t>
            </a:r>
            <a:r>
              <a:rPr kumimoji="0" lang="en-US" sz="1600" b="1" i="0" u="none" strike="noStrike" kern="1200" cap="none" spc="0" normalizeH="0" noProof="0" dirty="0" smtClean="0">
                <a:ln>
                  <a:noFill/>
                </a:ln>
                <a:solidFill>
                  <a:schemeClr val="tx1"/>
                </a:solidFill>
                <a:effectLst/>
                <a:uLnTx/>
                <a:uFillTx/>
                <a:latin typeface="Arial"/>
                <a:ea typeface="+mn-ea"/>
                <a:cs typeface="Arial"/>
              </a:rPr>
              <a:t>, 50</a:t>
            </a:r>
            <a:r>
              <a:rPr kumimoji="0" lang="en-US" sz="1600" b="1" i="0" u="none" strike="noStrike" kern="1200" cap="none" spc="0" normalizeH="0" baseline="30000" noProof="0" dirty="0" smtClean="0">
                <a:ln>
                  <a:noFill/>
                </a:ln>
                <a:solidFill>
                  <a:schemeClr val="tx1"/>
                </a:solidFill>
                <a:effectLst/>
                <a:uLnTx/>
                <a:uFillTx/>
                <a:latin typeface="Arial"/>
                <a:ea typeface="+mn-ea"/>
                <a:cs typeface="Arial"/>
              </a:rPr>
              <a:t>th</a:t>
            </a:r>
            <a:r>
              <a:rPr kumimoji="0" lang="en-US" sz="1600" b="1" i="0" u="none" strike="noStrike" kern="1200" cap="none" spc="0" normalizeH="0" noProof="0" dirty="0" smtClean="0">
                <a:ln>
                  <a:noFill/>
                </a:ln>
                <a:solidFill>
                  <a:schemeClr val="tx1"/>
                </a:solidFill>
                <a:effectLst/>
                <a:uLnTx/>
                <a:uFillTx/>
                <a:latin typeface="Arial"/>
                <a:ea typeface="+mn-ea"/>
                <a:cs typeface="Arial"/>
              </a:rPr>
              <a:t>, 95</a:t>
            </a:r>
            <a:r>
              <a:rPr kumimoji="0" lang="en-US" sz="1600" b="1" i="0" u="none" strike="noStrike" kern="1200" cap="none" spc="0" normalizeH="0" baseline="30000" noProof="0" dirty="0" smtClean="0">
                <a:ln>
                  <a:noFill/>
                </a:ln>
                <a:solidFill>
                  <a:schemeClr val="tx1"/>
                </a:solidFill>
                <a:effectLst/>
                <a:uLnTx/>
                <a:uFillTx/>
                <a:latin typeface="Arial"/>
                <a:ea typeface="+mn-ea"/>
                <a:cs typeface="Arial"/>
              </a:rPr>
              <a:t>th</a:t>
            </a:r>
            <a:r>
              <a:rPr kumimoji="0" lang="en-US" sz="1600" b="1" i="0" u="none" strike="noStrike" kern="1200" cap="none" spc="0" normalizeH="0" noProof="0" dirty="0" smtClean="0">
                <a:ln>
                  <a:noFill/>
                </a:ln>
                <a:solidFill>
                  <a:schemeClr val="tx1"/>
                </a:solidFill>
                <a:effectLst/>
                <a:uLnTx/>
                <a:uFillTx/>
                <a:latin typeface="Arial"/>
                <a:ea typeface="+mn-ea"/>
                <a:cs typeface="Arial"/>
              </a:rPr>
              <a:t> percentiles</a:t>
            </a:r>
            <a:endParaRPr kumimoji="0" lang="en-US" sz="1600" b="1" i="0" u="none" strike="noStrike" kern="1200" cap="none" spc="0" normalizeH="0" baseline="0" noProof="0" dirty="0" smtClean="0">
              <a:ln>
                <a:noFill/>
              </a:ln>
              <a:solidFill>
                <a:schemeClr val="tx1"/>
              </a:solidFill>
              <a:effectLst/>
              <a:uLnTx/>
              <a:uFillTx/>
              <a:latin typeface="Arial"/>
              <a:ea typeface="+mn-ea"/>
              <a:cs typeface="Arial"/>
            </a:endParaRPr>
          </a:p>
        </p:txBody>
      </p:sp>
      <p:sp>
        <p:nvSpPr>
          <p:cNvPr id="5" name="Rectangle 4"/>
          <p:cNvSpPr/>
          <p:nvPr/>
        </p:nvSpPr>
        <p:spPr>
          <a:xfrm>
            <a:off x="107504" y="3789040"/>
            <a:ext cx="3744416" cy="1631216"/>
          </a:xfrm>
          <a:prstGeom prst="rect">
            <a:avLst/>
          </a:prstGeom>
        </p:spPr>
        <p:txBody>
          <a:bodyPr wrap="square">
            <a:spAutoFit/>
          </a:bodyPr>
          <a:lstStyle/>
          <a:p>
            <a:r>
              <a:rPr lang="en-US" sz="2000" b="1" dirty="0"/>
              <a:t>Suggested daily doses for:</a:t>
            </a:r>
          </a:p>
          <a:p>
            <a:pPr lvl="1"/>
            <a:r>
              <a:rPr lang="en-US" sz="2000" b="1" dirty="0"/>
              <a:t>15 mL/min is 500 mg</a:t>
            </a:r>
          </a:p>
          <a:p>
            <a:pPr lvl="1"/>
            <a:r>
              <a:rPr lang="en-US" sz="2000" b="1" dirty="0"/>
              <a:t>30 mL/min is 1000 mg</a:t>
            </a:r>
          </a:p>
          <a:p>
            <a:pPr lvl="1"/>
            <a:r>
              <a:rPr lang="en-US" sz="2000" b="1" dirty="0"/>
              <a:t>60 mL/min is 2000 mg</a:t>
            </a:r>
          </a:p>
          <a:p>
            <a:pPr lvl="1"/>
            <a:r>
              <a:rPr lang="en-US" sz="2000" b="1" dirty="0"/>
              <a:t>&gt; 90 mL/min is 3000 mg</a:t>
            </a:r>
          </a:p>
        </p:txBody>
      </p:sp>
    </p:spTree>
    <p:extLst>
      <p:ext uri="{BB962C8B-B14F-4D97-AF65-F5344CB8AC3E}">
        <p14:creationId xmlns:p14="http://schemas.microsoft.com/office/powerpoint/2010/main" val="13487443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srcRect b="59329"/>
          <a:stretch/>
        </p:blipFill>
        <p:spPr>
          <a:xfrm>
            <a:off x="0" y="2132856"/>
            <a:ext cx="9144000" cy="1717611"/>
          </a:xfrm>
          <a:prstGeom prst="rect">
            <a:avLst/>
          </a:prstGeom>
        </p:spPr>
      </p:pic>
      <p:sp>
        <p:nvSpPr>
          <p:cNvPr id="2" name="TextBox 1"/>
          <p:cNvSpPr txBox="1"/>
          <p:nvPr/>
        </p:nvSpPr>
        <p:spPr>
          <a:xfrm>
            <a:off x="1115616" y="4221088"/>
            <a:ext cx="7128792" cy="584776"/>
          </a:xfrm>
          <a:prstGeom prst="rect">
            <a:avLst/>
          </a:prstGeom>
        </p:spPr>
        <p:txBody>
          <a:bodyPr wrap="square" rtlCol="0">
            <a:spAutoFit/>
          </a:bodyPr>
          <a:lstStyle/>
          <a:p>
            <a:r>
              <a:rPr lang="it-IT" sz="1600" b="1" i="1" dirty="0" err="1"/>
              <a:t>J</a:t>
            </a:r>
            <a:r>
              <a:rPr lang="it-IT" sz="1600" b="1" i="1" dirty="0"/>
              <a:t>. K. </a:t>
            </a:r>
            <a:r>
              <a:rPr lang="it-IT" sz="1600" b="1" i="1" dirty="0" err="1" smtClean="0"/>
              <a:t>Duong</a:t>
            </a:r>
            <a:r>
              <a:rPr lang="it-IT" sz="1600" b="1" i="1" dirty="0" smtClean="0"/>
              <a:t>, </a:t>
            </a:r>
            <a:r>
              <a:rPr lang="it-IT" sz="1600" b="1" i="1" dirty="0"/>
              <a:t>D.M. </a:t>
            </a:r>
            <a:r>
              <a:rPr lang="it-IT" sz="1600" b="1" i="1" dirty="0" smtClean="0"/>
              <a:t>Roberts, </a:t>
            </a:r>
            <a:r>
              <a:rPr lang="it-IT" sz="1600" b="1" i="1" dirty="0"/>
              <a:t>T. </a:t>
            </a:r>
            <a:r>
              <a:rPr lang="it-IT" sz="1600" b="1" i="1" dirty="0" err="1"/>
              <a:t>J</a:t>
            </a:r>
            <a:r>
              <a:rPr lang="it-IT" sz="1600" b="1" i="1" dirty="0"/>
              <a:t>. </a:t>
            </a:r>
            <a:r>
              <a:rPr lang="it-IT" sz="1600" b="1" i="1" dirty="0" err="1" smtClean="0"/>
              <a:t>Furlong</a:t>
            </a:r>
            <a:r>
              <a:rPr lang="it-IT" sz="1600" b="1" i="1" dirty="0" smtClean="0"/>
              <a:t>, </a:t>
            </a:r>
            <a:r>
              <a:rPr lang="it-IT" sz="1600" b="1" i="1" dirty="0" err="1" smtClean="0"/>
              <a:t>S.S.,Kumar</a:t>
            </a:r>
            <a:r>
              <a:rPr lang="it-IT" sz="1600" b="1" i="1" dirty="0" smtClean="0"/>
              <a:t>, </a:t>
            </a:r>
            <a:r>
              <a:rPr lang="it-IT" sz="1600" b="1" i="1" dirty="0" err="1"/>
              <a:t>J</a:t>
            </a:r>
            <a:r>
              <a:rPr lang="it-IT" sz="1600" b="1" i="1" dirty="0"/>
              <a:t>. </a:t>
            </a:r>
            <a:r>
              <a:rPr lang="it-IT" sz="1600" b="1" i="1" dirty="0" err="1" smtClean="0"/>
              <a:t>R.Greenfield</a:t>
            </a:r>
            <a:r>
              <a:rPr lang="it-IT" sz="1600" b="1" i="1" dirty="0" smtClean="0"/>
              <a:t>, </a:t>
            </a:r>
            <a:r>
              <a:rPr lang="it-IT" sz="1600" b="1" i="1" dirty="0"/>
              <a:t>C.M. </a:t>
            </a:r>
            <a:r>
              <a:rPr lang="it-IT" sz="1600" b="1" i="1" dirty="0" err="1" smtClean="0"/>
              <a:t>Kirkpatrick</a:t>
            </a:r>
            <a:r>
              <a:rPr lang="it-IT" sz="1600" b="1" i="1" dirty="0" smtClean="0"/>
              <a:t>, G.G. Graham, </a:t>
            </a:r>
            <a:r>
              <a:rPr lang="it-IT" sz="1600" b="1" i="1" dirty="0" err="1" smtClean="0"/>
              <a:t>K.M.Williams</a:t>
            </a:r>
            <a:r>
              <a:rPr lang="it-IT" sz="1600" i="1" dirty="0" smtClean="0"/>
              <a:t> </a:t>
            </a:r>
            <a:r>
              <a:rPr lang="it-IT" sz="1600" b="1" i="1" dirty="0" smtClean="0"/>
              <a:t>&amp; </a:t>
            </a:r>
            <a:r>
              <a:rPr lang="it-IT" sz="1600" b="1" i="1" dirty="0" err="1" smtClean="0"/>
              <a:t>R.O.Day</a:t>
            </a:r>
            <a:endParaRPr kumimoji="0" lang="en-US" sz="1600" b="1" i="1" u="none" strike="noStrike" kern="1200" cap="none" spc="0" normalizeH="0" baseline="0" noProof="0" dirty="0" smtClean="0">
              <a:ln>
                <a:noFill/>
              </a:ln>
              <a:solidFill>
                <a:schemeClr val="tx1"/>
              </a:solidFill>
              <a:effectLst/>
              <a:uLnTx/>
              <a:uFillTx/>
              <a:latin typeface="Sommet bold"/>
            </a:endParaRPr>
          </a:p>
        </p:txBody>
      </p:sp>
    </p:spTree>
    <p:extLst>
      <p:ext uri="{BB962C8B-B14F-4D97-AF65-F5344CB8AC3E}">
        <p14:creationId xmlns:p14="http://schemas.microsoft.com/office/powerpoint/2010/main" val="33213701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half" idx="2"/>
          </p:nvPr>
        </p:nvSpPr>
        <p:spPr>
          <a:xfrm>
            <a:off x="323528" y="1484784"/>
            <a:ext cx="4112196" cy="3630389"/>
          </a:xfrm>
        </p:spPr>
        <p:txBody>
          <a:bodyPr/>
          <a:lstStyle/>
          <a:p>
            <a:pPr marL="0" indent="0">
              <a:buNone/>
            </a:pPr>
            <a:r>
              <a:rPr lang="en-US" sz="2800" b="1" dirty="0" smtClean="0">
                <a:sym typeface="Wingdings"/>
              </a:rPr>
              <a:t>Methods</a:t>
            </a:r>
          </a:p>
          <a:p>
            <a:pPr marL="0" indent="0">
              <a:buNone/>
            </a:pPr>
            <a:endParaRPr lang="en-US" b="1" dirty="0" smtClean="0">
              <a:sym typeface="Wingdings"/>
            </a:endParaRPr>
          </a:p>
          <a:p>
            <a:r>
              <a:rPr lang="en-US" sz="2000" dirty="0" smtClean="0">
                <a:sym typeface="Wingdings"/>
              </a:rPr>
              <a:t>Patients with CKD currently taking metformin </a:t>
            </a:r>
            <a:r>
              <a:rPr lang="en-US" sz="2000" dirty="0" smtClean="0"/>
              <a:t>(</a:t>
            </a:r>
            <a:r>
              <a:rPr lang="en-US" sz="2000" dirty="0"/>
              <a:t>n=22; </a:t>
            </a:r>
            <a:r>
              <a:rPr lang="en-US" sz="2000" dirty="0" err="1"/>
              <a:t>creatinine</a:t>
            </a:r>
            <a:r>
              <a:rPr lang="en-US" sz="2000" dirty="0"/>
              <a:t> clearances 15–40 ml/min) </a:t>
            </a:r>
            <a:r>
              <a:rPr lang="en-US" sz="2000" dirty="0" smtClean="0">
                <a:sym typeface="Wingdings"/>
              </a:rPr>
              <a:t>were:</a:t>
            </a:r>
          </a:p>
          <a:p>
            <a:r>
              <a:rPr lang="en-US" sz="2000" dirty="0">
                <a:sym typeface="Wingdings"/>
              </a:rPr>
              <a:t>C</a:t>
            </a:r>
            <a:r>
              <a:rPr lang="en-US" sz="2000" dirty="0" smtClean="0">
                <a:sym typeface="Wingdings"/>
              </a:rPr>
              <a:t>eased metformin</a:t>
            </a:r>
            <a:endParaRPr lang="en-US" sz="2000" dirty="0">
              <a:sym typeface="Wingdings"/>
            </a:endParaRPr>
          </a:p>
          <a:p>
            <a:r>
              <a:rPr lang="en-US" sz="2000" dirty="0" smtClean="0">
                <a:sym typeface="Wingdings"/>
              </a:rPr>
              <a:t>Then prescribed low doses of metformin (500 mg daily) for 6 weeks</a:t>
            </a:r>
          </a:p>
          <a:p>
            <a:r>
              <a:rPr lang="en-US" sz="2000" dirty="0" smtClean="0">
                <a:sym typeface="Wingdings"/>
              </a:rPr>
              <a:t>Blood samples for metformin, lactate &amp; </a:t>
            </a:r>
            <a:r>
              <a:rPr lang="en-US" sz="2000" dirty="0" err="1" smtClean="0">
                <a:sym typeface="Wingdings"/>
              </a:rPr>
              <a:t>creatinine</a:t>
            </a:r>
            <a:endParaRPr lang="en-US" b="1" dirty="0" smtClean="0">
              <a:sym typeface="Wingdings"/>
            </a:endParaRPr>
          </a:p>
          <a:p>
            <a:pPr marL="0" indent="0">
              <a:buNone/>
            </a:pPr>
            <a:endParaRPr lang="en-US" dirty="0" smtClean="0"/>
          </a:p>
          <a:p>
            <a:pPr lvl="1"/>
            <a:endParaRPr lang="en-US" baseline="-25000" dirty="0" smtClean="0"/>
          </a:p>
          <a:p>
            <a:pPr marL="0" indent="0">
              <a:buNone/>
            </a:pPr>
            <a:endParaRPr lang="en-US" dirty="0" smtClean="0"/>
          </a:p>
        </p:txBody>
      </p:sp>
      <p:sp>
        <p:nvSpPr>
          <p:cNvPr id="2" name="Title 1"/>
          <p:cNvSpPr>
            <a:spLocks noGrp="1"/>
          </p:cNvSpPr>
          <p:nvPr>
            <p:ph type="title"/>
          </p:nvPr>
        </p:nvSpPr>
        <p:spPr/>
        <p:txBody>
          <a:bodyPr/>
          <a:lstStyle/>
          <a:p>
            <a:r>
              <a:rPr lang="en-US" sz="3200" dirty="0" smtClean="0">
                <a:latin typeface="+mn-lt"/>
              </a:rPr>
              <a:t>Metformin Safety in CKD</a:t>
            </a:r>
            <a:endParaRPr lang="en-US" sz="3200" baseline="-25000" dirty="0">
              <a:latin typeface="+mn-lt"/>
            </a:endParaRPr>
          </a:p>
        </p:txBody>
      </p:sp>
      <p:sp>
        <p:nvSpPr>
          <p:cNvPr id="3" name="TextBox 2"/>
          <p:cNvSpPr txBox="1"/>
          <p:nvPr/>
        </p:nvSpPr>
        <p:spPr>
          <a:xfrm>
            <a:off x="1187624" y="6381328"/>
            <a:ext cx="6164460" cy="307777"/>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400" b="1" i="1" u="none" strike="noStrike" kern="1200" cap="none" spc="0" normalizeH="0" baseline="0" noProof="0" dirty="0" smtClean="0">
                <a:ln>
                  <a:noFill/>
                </a:ln>
                <a:solidFill>
                  <a:schemeClr val="tx1"/>
                </a:solidFill>
                <a:effectLst/>
                <a:uLnTx/>
                <a:uFillTx/>
                <a:latin typeface="Sommet bold"/>
                <a:ea typeface="+mn-ea"/>
                <a:cs typeface="+mn-cs"/>
              </a:rPr>
              <a:t>Duong et al,</a:t>
            </a:r>
            <a:r>
              <a:rPr kumimoji="0" lang="en-US" sz="1400" b="1" i="1" u="none" strike="noStrike" kern="1200" cap="none" spc="0" normalizeH="0" noProof="0" dirty="0" smtClean="0">
                <a:ln>
                  <a:noFill/>
                </a:ln>
                <a:solidFill>
                  <a:schemeClr val="tx1"/>
                </a:solidFill>
                <a:effectLst/>
                <a:uLnTx/>
                <a:uFillTx/>
                <a:latin typeface="Sommet bold"/>
                <a:ea typeface="+mn-ea"/>
                <a:cs typeface="+mn-cs"/>
              </a:rPr>
              <a:t> Metformin . Diabetes, Obesity &amp; Metabolism 2012; 14:963</a:t>
            </a:r>
            <a:endParaRPr kumimoji="0" lang="en-US" sz="1400" b="1" i="1" u="none" strike="noStrike" kern="1200" cap="none" spc="0" normalizeH="0" baseline="0" noProof="0" dirty="0" smtClean="0">
              <a:ln>
                <a:noFill/>
              </a:ln>
              <a:solidFill>
                <a:schemeClr val="tx1"/>
              </a:solidFill>
              <a:effectLst/>
              <a:uLnTx/>
              <a:uFillTx/>
              <a:latin typeface="Sommet bold"/>
              <a:ea typeface="+mn-ea"/>
              <a:cs typeface="+mn-cs"/>
            </a:endParaRPr>
          </a:p>
        </p:txBody>
      </p:sp>
      <p:pic>
        <p:nvPicPr>
          <p:cNvPr id="10" name="Content Placeholder 9" descr="Do_Not_Question_Authority.jpg"/>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t="-8" b="3084"/>
          <a:stretch/>
        </p:blipFill>
        <p:spPr>
          <a:xfrm>
            <a:off x="5329940" y="1196752"/>
            <a:ext cx="3356860" cy="4746542"/>
          </a:xfrm>
        </p:spPr>
      </p:pic>
    </p:spTree>
    <p:extLst>
      <p:ext uri="{BB962C8B-B14F-4D97-AF65-F5344CB8AC3E}">
        <p14:creationId xmlns:p14="http://schemas.microsoft.com/office/powerpoint/2010/main" val="4236265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229600" cy="792088"/>
          </a:xfrm>
        </p:spPr>
        <p:txBody>
          <a:bodyPr/>
          <a:lstStyle/>
          <a:p>
            <a:r>
              <a:rPr lang="en-US" dirty="0" smtClean="0">
                <a:latin typeface="+mn-lt"/>
              </a:rPr>
              <a:t>Metformin concentrations within normal range</a:t>
            </a:r>
            <a:endParaRPr lang="en-US" baseline="-25000" dirty="0">
              <a:latin typeface="+mn-lt"/>
            </a:endParaRPr>
          </a:p>
        </p:txBody>
      </p:sp>
      <p:pic>
        <p:nvPicPr>
          <p:cNvPr id="4" name="Picture 3" descr="Figure 1.jpg"/>
          <p:cNvPicPr>
            <a:picLocks noChangeAspect="1"/>
          </p:cNvPicPr>
          <p:nvPr/>
        </p:nvPicPr>
        <p:blipFill rotWithShape="1">
          <a:blip r:embed="rId3" cstate="print">
            <a:extLst>
              <a:ext uri="{28A0092B-C50C-407E-A947-70E740481C1C}">
                <a14:useLocalDpi xmlns:a14="http://schemas.microsoft.com/office/drawing/2010/main" val="0"/>
              </a:ext>
            </a:extLst>
          </a:blip>
          <a:srcRect b="49871"/>
          <a:stretch/>
        </p:blipFill>
        <p:spPr>
          <a:xfrm>
            <a:off x="935596" y="792088"/>
            <a:ext cx="7173618" cy="5049180"/>
          </a:xfrm>
          <a:prstGeom prst="rect">
            <a:avLst/>
          </a:prstGeom>
        </p:spPr>
      </p:pic>
      <p:sp>
        <p:nvSpPr>
          <p:cNvPr id="5" name="TextBox 4"/>
          <p:cNvSpPr txBox="1"/>
          <p:nvPr/>
        </p:nvSpPr>
        <p:spPr>
          <a:xfrm>
            <a:off x="1187624" y="6381328"/>
            <a:ext cx="6164460" cy="307777"/>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400" b="1" i="1" u="none" strike="noStrike" kern="1200" cap="none" spc="0" normalizeH="0" baseline="0" noProof="0" dirty="0" smtClean="0">
                <a:ln>
                  <a:noFill/>
                </a:ln>
                <a:solidFill>
                  <a:schemeClr val="tx1"/>
                </a:solidFill>
                <a:effectLst/>
                <a:uLnTx/>
                <a:uFillTx/>
                <a:latin typeface="Sommet bold"/>
                <a:ea typeface="+mn-ea"/>
                <a:cs typeface="+mn-cs"/>
              </a:rPr>
              <a:t>Duong et al,</a:t>
            </a:r>
            <a:r>
              <a:rPr kumimoji="0" lang="en-US" sz="1400" b="1" i="1" u="none" strike="noStrike" kern="1200" cap="none" spc="0" normalizeH="0" noProof="0" dirty="0" smtClean="0">
                <a:ln>
                  <a:noFill/>
                </a:ln>
                <a:solidFill>
                  <a:schemeClr val="tx1"/>
                </a:solidFill>
                <a:effectLst/>
                <a:uLnTx/>
                <a:uFillTx/>
                <a:latin typeface="Sommet bold"/>
                <a:ea typeface="+mn-ea"/>
                <a:cs typeface="+mn-cs"/>
              </a:rPr>
              <a:t> Metformin. Diabetes, Obesity &amp; Metabolism 2012; 14:963</a:t>
            </a:r>
            <a:endParaRPr kumimoji="0" lang="en-US" sz="1400" b="1" i="1" u="none" strike="noStrike" kern="1200" cap="none" spc="0" normalizeH="0" baseline="0" noProof="0" dirty="0" smtClean="0">
              <a:ln>
                <a:noFill/>
              </a:ln>
              <a:solidFill>
                <a:schemeClr val="tx1"/>
              </a:solidFill>
              <a:effectLst/>
              <a:uLnTx/>
              <a:uFillTx/>
              <a:latin typeface="Sommet bold"/>
              <a:ea typeface="+mn-ea"/>
              <a:cs typeface="+mn-cs"/>
            </a:endParaRPr>
          </a:p>
        </p:txBody>
      </p:sp>
    </p:spTree>
    <p:extLst>
      <p:ext uri="{BB962C8B-B14F-4D97-AF65-F5344CB8AC3E}">
        <p14:creationId xmlns:p14="http://schemas.microsoft.com/office/powerpoint/2010/main" val="21243382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 y="0"/>
            <a:ext cx="9036211" cy="792088"/>
          </a:xfrm>
        </p:spPr>
        <p:txBody>
          <a:bodyPr/>
          <a:lstStyle/>
          <a:p>
            <a:pPr algn="ctr"/>
            <a:r>
              <a:rPr lang="en-US" dirty="0" smtClean="0">
                <a:latin typeface="+mn-lt"/>
              </a:rPr>
              <a:t>No correlations between metformin &amp; lactate concentrations</a:t>
            </a:r>
            <a:endParaRPr lang="en-US" baseline="-25000" dirty="0">
              <a:latin typeface="+mn-lt"/>
            </a:endParaRPr>
          </a:p>
        </p:txBody>
      </p:sp>
      <p:pic>
        <p:nvPicPr>
          <p:cNvPr id="4" name="Picture 3" descr="Figure 1.jpg"/>
          <p:cNvPicPr>
            <a:picLocks noChangeAspect="1"/>
          </p:cNvPicPr>
          <p:nvPr/>
        </p:nvPicPr>
        <p:blipFill rotWithShape="1">
          <a:blip r:embed="rId3" cstate="print">
            <a:extLst>
              <a:ext uri="{28A0092B-C50C-407E-A947-70E740481C1C}">
                <a14:useLocalDpi xmlns:a14="http://schemas.microsoft.com/office/drawing/2010/main" val="0"/>
              </a:ext>
            </a:extLst>
          </a:blip>
          <a:srcRect t="50503"/>
          <a:stretch/>
        </p:blipFill>
        <p:spPr>
          <a:xfrm>
            <a:off x="1043608" y="1196752"/>
            <a:ext cx="7157194" cy="4824537"/>
          </a:xfrm>
          <a:prstGeom prst="rect">
            <a:avLst/>
          </a:prstGeom>
        </p:spPr>
      </p:pic>
      <p:sp>
        <p:nvSpPr>
          <p:cNvPr id="5" name="TextBox 4"/>
          <p:cNvSpPr txBox="1"/>
          <p:nvPr/>
        </p:nvSpPr>
        <p:spPr>
          <a:xfrm>
            <a:off x="1187624" y="6381328"/>
            <a:ext cx="6164460" cy="307777"/>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400" b="1" i="1" u="none" strike="noStrike" kern="1200" cap="none" spc="0" normalizeH="0" baseline="0" noProof="0" dirty="0" smtClean="0">
                <a:ln>
                  <a:noFill/>
                </a:ln>
                <a:solidFill>
                  <a:schemeClr val="tx1"/>
                </a:solidFill>
                <a:effectLst/>
                <a:uLnTx/>
                <a:uFillTx/>
                <a:latin typeface="Sommet bold"/>
                <a:ea typeface="+mn-ea"/>
                <a:cs typeface="+mn-cs"/>
              </a:rPr>
              <a:t>Duong et al,</a:t>
            </a:r>
            <a:r>
              <a:rPr kumimoji="0" lang="en-US" sz="1400" b="1" i="1" u="none" strike="noStrike" kern="1200" cap="none" spc="0" normalizeH="0" noProof="0" dirty="0" smtClean="0">
                <a:ln>
                  <a:noFill/>
                </a:ln>
                <a:solidFill>
                  <a:schemeClr val="tx1"/>
                </a:solidFill>
                <a:effectLst/>
                <a:uLnTx/>
                <a:uFillTx/>
                <a:latin typeface="Sommet bold"/>
                <a:ea typeface="+mn-ea"/>
                <a:cs typeface="+mn-cs"/>
              </a:rPr>
              <a:t> Metformin . Diabetes, Obesity &amp; Metabolism 2012; 14:963</a:t>
            </a:r>
            <a:endParaRPr kumimoji="0" lang="en-US" sz="1400" b="1" i="1" u="none" strike="noStrike" kern="1200" cap="none" spc="0" normalizeH="0" baseline="0" noProof="0" dirty="0" smtClean="0">
              <a:ln>
                <a:noFill/>
              </a:ln>
              <a:solidFill>
                <a:schemeClr val="tx1"/>
              </a:solidFill>
              <a:effectLst/>
              <a:uLnTx/>
              <a:uFillTx/>
              <a:latin typeface="Sommet bold"/>
              <a:ea typeface="+mn-ea"/>
              <a:cs typeface="+mn-cs"/>
            </a:endParaRPr>
          </a:p>
        </p:txBody>
      </p:sp>
    </p:spTree>
    <p:extLst>
      <p:ext uri="{BB962C8B-B14F-4D97-AF65-F5344CB8AC3E}">
        <p14:creationId xmlns:p14="http://schemas.microsoft.com/office/powerpoint/2010/main" val="30320967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Erasmus MC Presentation\Figs\diabetes body.jpg"/>
          <p:cNvPicPr>
            <a:picLocks noChangeAspect="1" noChangeArrowheads="1"/>
          </p:cNvPicPr>
          <p:nvPr/>
        </p:nvPicPr>
        <p:blipFill>
          <a:blip r:embed="rId3" cstate="print"/>
          <a:srcRect r="5577"/>
          <a:stretch>
            <a:fillRect/>
          </a:stretch>
        </p:blipFill>
        <p:spPr bwMode="auto">
          <a:xfrm>
            <a:off x="6372200" y="1124744"/>
            <a:ext cx="2664296" cy="4680520"/>
          </a:xfrm>
          <a:prstGeom prst="rect">
            <a:avLst/>
          </a:prstGeom>
          <a:noFill/>
        </p:spPr>
      </p:pic>
      <p:sp>
        <p:nvSpPr>
          <p:cNvPr id="2" name="Title 1"/>
          <p:cNvSpPr>
            <a:spLocks noGrp="1"/>
          </p:cNvSpPr>
          <p:nvPr>
            <p:ph type="title"/>
          </p:nvPr>
        </p:nvSpPr>
        <p:spPr/>
        <p:txBody>
          <a:bodyPr/>
          <a:lstStyle/>
          <a:p>
            <a:r>
              <a:rPr lang="en-AU" dirty="0" smtClean="0">
                <a:latin typeface="+mn-lt"/>
              </a:rPr>
              <a:t>Type 2 diabetes mellitus (T2DM)</a:t>
            </a:r>
            <a:endParaRPr lang="en-AU" dirty="0">
              <a:latin typeface="+mn-lt"/>
            </a:endParaRPr>
          </a:p>
        </p:txBody>
      </p:sp>
      <p:sp>
        <p:nvSpPr>
          <p:cNvPr id="3" name="Content Placeholder 2"/>
          <p:cNvSpPr>
            <a:spLocks noGrp="1"/>
          </p:cNvSpPr>
          <p:nvPr>
            <p:ph idx="1"/>
          </p:nvPr>
        </p:nvSpPr>
        <p:spPr>
          <a:xfrm>
            <a:off x="323528" y="1340768"/>
            <a:ext cx="6120680" cy="4320480"/>
          </a:xfrm>
        </p:spPr>
        <p:txBody>
          <a:bodyPr/>
          <a:lstStyle/>
          <a:p>
            <a:r>
              <a:rPr lang="en-AU" sz="2400" dirty="0" smtClean="0">
                <a:latin typeface="+mn-lt"/>
              </a:rPr>
              <a:t>382 million people worldwide in 2013 </a:t>
            </a:r>
          </a:p>
          <a:p>
            <a:r>
              <a:rPr lang="en-AU" sz="2400" dirty="0" smtClean="0">
                <a:latin typeface="+mn-lt"/>
              </a:rPr>
              <a:t>592 million </a:t>
            </a:r>
            <a:r>
              <a:rPr lang="en-AU" sz="2400" dirty="0">
                <a:latin typeface="+mn-lt"/>
              </a:rPr>
              <a:t>by 2035 </a:t>
            </a:r>
            <a:r>
              <a:rPr lang="en-AU" sz="2400" dirty="0" smtClean="0">
                <a:latin typeface="+mn-lt"/>
              </a:rPr>
              <a:t>(</a:t>
            </a:r>
            <a:r>
              <a:rPr lang="en-AU" sz="2400" dirty="0">
                <a:latin typeface="+mn-lt"/>
              </a:rPr>
              <a:t>UN, 2013)</a:t>
            </a:r>
          </a:p>
          <a:p>
            <a:pPr marL="0" indent="0">
              <a:buNone/>
            </a:pPr>
            <a:endParaRPr lang="en-AU" sz="2400" dirty="0" smtClean="0">
              <a:latin typeface="+mn-lt"/>
            </a:endParaRPr>
          </a:p>
          <a:p>
            <a:r>
              <a:rPr lang="en-AU" sz="2400" dirty="0" smtClean="0">
                <a:latin typeface="+mn-lt"/>
              </a:rPr>
              <a:t>Hyperglycaemia - insulin resistance and ↓insulin secretion</a:t>
            </a:r>
          </a:p>
          <a:p>
            <a:pPr>
              <a:buNone/>
            </a:pPr>
            <a:endParaRPr lang="en-AU" sz="2400" dirty="0" smtClean="0">
              <a:latin typeface="+mn-lt"/>
            </a:endParaRPr>
          </a:p>
          <a:p>
            <a:r>
              <a:rPr lang="en-AU" sz="2400" dirty="0" smtClean="0">
                <a:latin typeface="+mn-lt"/>
              </a:rPr>
              <a:t>Complications: </a:t>
            </a:r>
            <a:r>
              <a:rPr lang="en-AU" sz="2400" dirty="0" err="1" smtClean="0">
                <a:latin typeface="+mn-lt"/>
              </a:rPr>
              <a:t>vasculopathy</a:t>
            </a:r>
            <a:r>
              <a:rPr lang="en-AU" sz="2400" dirty="0" smtClean="0">
                <a:latin typeface="+mn-lt"/>
              </a:rPr>
              <a:t>, retinopathy, </a:t>
            </a:r>
          </a:p>
          <a:p>
            <a:pPr>
              <a:buNone/>
            </a:pPr>
            <a:r>
              <a:rPr lang="en-AU" sz="2400" dirty="0" smtClean="0">
                <a:latin typeface="+mn-lt"/>
              </a:rPr>
              <a:t>     and </a:t>
            </a:r>
            <a:r>
              <a:rPr lang="en-AU" sz="2400" b="1" dirty="0" smtClean="0">
                <a:latin typeface="+mn-lt"/>
              </a:rPr>
              <a:t>nephropathy</a:t>
            </a:r>
          </a:p>
          <a:p>
            <a:pPr>
              <a:buNone/>
            </a:pPr>
            <a:endParaRPr lang="en-AU" sz="2400" dirty="0" smtClean="0">
              <a:latin typeface="+mn-lt"/>
            </a:endParaRPr>
          </a:p>
          <a:p>
            <a:r>
              <a:rPr lang="en-AU" sz="2400" dirty="0" smtClean="0">
                <a:latin typeface="+mn-lt"/>
              </a:rPr>
              <a:t>7 classes of oral anti-diabetic drugs</a:t>
            </a:r>
          </a:p>
          <a:p>
            <a:pPr>
              <a:buNone/>
            </a:pPr>
            <a:r>
              <a:rPr lang="en-AU" sz="2400" dirty="0" smtClean="0">
                <a:latin typeface="+mn-lt"/>
              </a:rPr>
              <a:t>   </a:t>
            </a:r>
            <a:endParaRPr lang="en-AU" sz="2400" dirty="0">
              <a:latin typeface="+mn-lt"/>
            </a:endParaRPr>
          </a:p>
        </p:txBody>
      </p:sp>
      <p:pic>
        <p:nvPicPr>
          <p:cNvPr id="4" name="Picture 3" descr="SVH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232688"/>
            <a:ext cx="1379738" cy="625312"/>
          </a:xfrm>
          <a:prstGeom prst="rect">
            <a:avLst/>
          </a:prstGeom>
        </p:spPr>
      </p:pic>
    </p:spTree>
    <p:extLst>
      <p:ext uri="{BB962C8B-B14F-4D97-AF65-F5344CB8AC3E}">
        <p14:creationId xmlns:p14="http://schemas.microsoft.com/office/powerpoint/2010/main" val="6636717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3" presetClass="entr" presetSubtype="10" fill="hold" nodeType="withEffect">
                                  <p:stCondLst>
                                    <p:cond delay="0"/>
                                  </p:stCondLst>
                                  <p:childTnLst>
                                    <p:set>
                                      <p:cBhvr>
                                        <p:cTn id="28" dur="1" fill="hold">
                                          <p:stCondLst>
                                            <p:cond delay="0"/>
                                          </p:stCondLst>
                                        </p:cTn>
                                        <p:tgtEl>
                                          <p:spTgt spid="1027"/>
                                        </p:tgtEl>
                                        <p:attrNameLst>
                                          <p:attrName>style.visibility</p:attrName>
                                        </p:attrNameLst>
                                      </p:cBhvr>
                                      <p:to>
                                        <p:strVal val="visible"/>
                                      </p:to>
                                    </p:set>
                                    <p:animEffect transition="in" filter="blinds(horizontal)">
                                      <p:cBhvr>
                                        <p:cTn id="2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lstStyle/>
          <a:p>
            <a:pPr marL="0" indent="0">
              <a:buNone/>
            </a:pPr>
            <a:endParaRPr lang="en-US" sz="2000" dirty="0" smtClean="0"/>
          </a:p>
          <a:p>
            <a:pPr>
              <a:lnSpc>
                <a:spcPct val="130000"/>
              </a:lnSpc>
            </a:pPr>
            <a:r>
              <a:rPr lang="en-US" sz="2400" dirty="0" smtClean="0"/>
              <a:t>Metformin can be safely used in patients with </a:t>
            </a:r>
            <a:r>
              <a:rPr lang="en-US" sz="2400" dirty="0" smtClean="0"/>
              <a:t>CKD</a:t>
            </a:r>
            <a:endParaRPr lang="en-US" sz="2400" dirty="0" smtClean="0"/>
          </a:p>
          <a:p>
            <a:pPr>
              <a:lnSpc>
                <a:spcPct val="130000"/>
              </a:lnSpc>
            </a:pPr>
            <a:r>
              <a:rPr lang="en-US" sz="2400" dirty="0" smtClean="0"/>
              <a:t>Daily doses should be lower</a:t>
            </a:r>
          </a:p>
          <a:p>
            <a:pPr>
              <a:lnSpc>
                <a:spcPct val="130000"/>
              </a:lnSpc>
            </a:pPr>
            <a:r>
              <a:rPr lang="en-US" sz="2400" dirty="0" smtClean="0">
                <a:sym typeface="Wingdings"/>
              </a:rPr>
              <a:t>Large variability in concentrations! </a:t>
            </a:r>
          </a:p>
          <a:p>
            <a:pPr lvl="1">
              <a:lnSpc>
                <a:spcPct val="130000"/>
              </a:lnSpc>
            </a:pPr>
            <a:r>
              <a:rPr lang="en-US" sz="2400" dirty="0" smtClean="0">
                <a:sym typeface="Wingdings"/>
              </a:rPr>
              <a:t>likely due to variable absorption</a:t>
            </a:r>
          </a:p>
          <a:p>
            <a:pPr>
              <a:lnSpc>
                <a:spcPct val="130000"/>
              </a:lnSpc>
            </a:pPr>
            <a:r>
              <a:rPr lang="en-US" sz="2400" dirty="0" smtClean="0">
                <a:sym typeface="Wingdings"/>
              </a:rPr>
              <a:t>Metformin &amp; lactate concentrations should be monitored regularly</a:t>
            </a:r>
          </a:p>
          <a:p>
            <a:endParaRPr lang="en-US" dirty="0">
              <a:sym typeface="Wingdings"/>
            </a:endParaRPr>
          </a:p>
          <a:p>
            <a:pPr marL="457200" lvl="1" indent="0">
              <a:buNone/>
            </a:pPr>
            <a:endParaRPr lang="en-US" dirty="0" smtClean="0">
              <a:sym typeface="Wingdings"/>
            </a:endParaRPr>
          </a:p>
          <a:p>
            <a:endParaRPr lang="en-US" b="1" dirty="0" smtClean="0">
              <a:sym typeface="Wingdings"/>
            </a:endParaRPr>
          </a:p>
          <a:p>
            <a:pPr marL="0" indent="0">
              <a:buNone/>
            </a:pPr>
            <a:endParaRPr lang="en-US" dirty="0" smtClean="0"/>
          </a:p>
          <a:p>
            <a:pPr lvl="1"/>
            <a:endParaRPr lang="en-US" baseline="-25000" dirty="0" smtClean="0"/>
          </a:p>
          <a:p>
            <a:pPr marL="0" indent="0">
              <a:buNone/>
            </a:pPr>
            <a:endParaRPr lang="en-US" dirty="0" smtClean="0"/>
          </a:p>
        </p:txBody>
      </p:sp>
      <p:sp>
        <p:nvSpPr>
          <p:cNvPr id="4" name="TextBox 3"/>
          <p:cNvSpPr txBox="1"/>
          <p:nvPr/>
        </p:nvSpPr>
        <p:spPr>
          <a:xfrm>
            <a:off x="1187624" y="6381328"/>
            <a:ext cx="6164460" cy="307777"/>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400" b="1" i="1" u="none" strike="noStrike" kern="1200" cap="none" spc="0" normalizeH="0" baseline="0" noProof="0" dirty="0" smtClean="0">
                <a:ln>
                  <a:noFill/>
                </a:ln>
                <a:solidFill>
                  <a:schemeClr val="tx1"/>
                </a:solidFill>
                <a:effectLst/>
                <a:uLnTx/>
                <a:uFillTx/>
                <a:latin typeface="Sommet bold"/>
                <a:ea typeface="+mn-ea"/>
                <a:cs typeface="+mn-cs"/>
              </a:rPr>
              <a:t>Duong et al,</a:t>
            </a:r>
            <a:r>
              <a:rPr kumimoji="0" lang="en-US" sz="1400" b="1" i="1" u="none" strike="noStrike" kern="1200" cap="none" spc="0" normalizeH="0" noProof="0" dirty="0" smtClean="0">
                <a:ln>
                  <a:noFill/>
                </a:ln>
                <a:solidFill>
                  <a:schemeClr val="tx1"/>
                </a:solidFill>
                <a:effectLst/>
                <a:uLnTx/>
                <a:uFillTx/>
                <a:latin typeface="Sommet bold"/>
                <a:ea typeface="+mn-ea"/>
                <a:cs typeface="+mn-cs"/>
              </a:rPr>
              <a:t> Metformin. Diabetes, Obesity &amp; Metabolism 2012; 14:963</a:t>
            </a:r>
            <a:endParaRPr kumimoji="0" lang="en-US" sz="1400" b="1" i="1" u="none" strike="noStrike" kern="1200" cap="none" spc="0" normalizeH="0" baseline="0" noProof="0" dirty="0" smtClean="0">
              <a:ln>
                <a:noFill/>
              </a:ln>
              <a:solidFill>
                <a:schemeClr val="tx1"/>
              </a:solidFill>
              <a:effectLst/>
              <a:uLnTx/>
              <a:uFillTx/>
              <a:latin typeface="Sommet bold"/>
              <a:ea typeface="+mn-ea"/>
              <a:cs typeface="+mn-cs"/>
            </a:endParaRPr>
          </a:p>
        </p:txBody>
      </p:sp>
      <p:sp>
        <p:nvSpPr>
          <p:cNvPr id="7" name="Title 1"/>
          <p:cNvSpPr>
            <a:spLocks noGrp="1"/>
          </p:cNvSpPr>
          <p:nvPr>
            <p:ph type="title"/>
          </p:nvPr>
        </p:nvSpPr>
        <p:spPr/>
        <p:txBody>
          <a:bodyPr/>
          <a:lstStyle/>
          <a:p>
            <a:r>
              <a:rPr lang="en-US" sz="3200" dirty="0" smtClean="0">
                <a:latin typeface="+mn-lt"/>
              </a:rPr>
              <a:t>Metformin Safety in CKD</a:t>
            </a:r>
            <a:endParaRPr lang="en-US" sz="3200" baseline="-25000" dirty="0">
              <a:latin typeface="+mn-lt"/>
            </a:endParaRPr>
          </a:p>
        </p:txBody>
      </p:sp>
    </p:spTree>
    <p:extLst>
      <p:ext uri="{BB962C8B-B14F-4D97-AF65-F5344CB8AC3E}">
        <p14:creationId xmlns:p14="http://schemas.microsoft.com/office/powerpoint/2010/main" val="6774526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686800" cy="792088"/>
          </a:xfrm>
        </p:spPr>
        <p:txBody>
          <a:bodyPr/>
          <a:lstStyle/>
          <a:p>
            <a:r>
              <a:rPr lang="en-US" dirty="0" smtClean="0">
                <a:solidFill>
                  <a:srgbClr val="000000"/>
                </a:solidFill>
                <a:latin typeface="+mn-lt"/>
              </a:rPr>
              <a:t>Metformin in Diabetic </a:t>
            </a:r>
            <a:r>
              <a:rPr lang="en-US" dirty="0" err="1" smtClean="0">
                <a:solidFill>
                  <a:srgbClr val="000000"/>
                </a:solidFill>
                <a:latin typeface="+mn-lt"/>
              </a:rPr>
              <a:t>Haemodialysis</a:t>
            </a:r>
            <a:r>
              <a:rPr lang="en-US" dirty="0" smtClean="0">
                <a:solidFill>
                  <a:srgbClr val="000000"/>
                </a:solidFill>
                <a:latin typeface="+mn-lt"/>
              </a:rPr>
              <a:t> Patients</a:t>
            </a:r>
            <a:endParaRPr lang="en-US" dirty="0">
              <a:solidFill>
                <a:srgbClr val="000000"/>
              </a:solidFill>
              <a:latin typeface="+mn-lt"/>
            </a:endParaRPr>
          </a:p>
        </p:txBody>
      </p:sp>
      <p:sp>
        <p:nvSpPr>
          <p:cNvPr id="3" name="Content Placeholder 2"/>
          <p:cNvSpPr>
            <a:spLocks noGrp="1"/>
          </p:cNvSpPr>
          <p:nvPr>
            <p:ph idx="1"/>
          </p:nvPr>
        </p:nvSpPr>
        <p:spPr>
          <a:xfrm>
            <a:off x="467544" y="1196752"/>
            <a:ext cx="8568952" cy="3960440"/>
          </a:xfrm>
        </p:spPr>
        <p:txBody>
          <a:bodyPr anchor="ctr"/>
          <a:lstStyle/>
          <a:p>
            <a:pPr marL="0" indent="0">
              <a:lnSpc>
                <a:spcPct val="150000"/>
              </a:lnSpc>
              <a:spcBef>
                <a:spcPts val="0"/>
              </a:spcBef>
              <a:buNone/>
            </a:pPr>
            <a:r>
              <a:rPr lang="en-US" sz="2400" b="1" dirty="0" smtClean="0"/>
              <a:t>Methods</a:t>
            </a:r>
          </a:p>
          <a:p>
            <a:pPr>
              <a:lnSpc>
                <a:spcPct val="150000"/>
              </a:lnSpc>
              <a:spcBef>
                <a:spcPts val="0"/>
              </a:spcBef>
            </a:pPr>
            <a:r>
              <a:rPr lang="en-US" sz="2400" dirty="0" smtClean="0"/>
              <a:t>P</a:t>
            </a:r>
            <a:r>
              <a:rPr lang="en-US" sz="2400" dirty="0" smtClean="0"/>
              <a:t>atients (n = 4) with </a:t>
            </a:r>
            <a:r>
              <a:rPr lang="en-US" sz="2400" dirty="0" smtClean="0"/>
              <a:t>T2DM + </a:t>
            </a:r>
            <a:r>
              <a:rPr lang="en-US" sz="2400" dirty="0" smtClean="0"/>
              <a:t>ESKD who were:</a:t>
            </a:r>
          </a:p>
          <a:p>
            <a:pPr lvl="1">
              <a:lnSpc>
                <a:spcPct val="150000"/>
              </a:lnSpc>
              <a:spcBef>
                <a:spcPts val="0"/>
              </a:spcBef>
              <a:buFont typeface="Courier New"/>
              <a:buChar char="o"/>
            </a:pPr>
            <a:r>
              <a:rPr lang="en-US" sz="2400" dirty="0" smtClean="0"/>
              <a:t>Metformin naïve</a:t>
            </a:r>
          </a:p>
          <a:p>
            <a:pPr lvl="1">
              <a:lnSpc>
                <a:spcPct val="150000"/>
              </a:lnSpc>
              <a:spcBef>
                <a:spcPts val="0"/>
              </a:spcBef>
              <a:buFont typeface="Courier New"/>
              <a:buChar char="o"/>
            </a:pPr>
            <a:r>
              <a:rPr lang="en-US" sz="2400" dirty="0" smtClean="0"/>
              <a:t>Undergoing </a:t>
            </a:r>
            <a:r>
              <a:rPr lang="en-US" sz="2400" dirty="0" smtClean="0"/>
              <a:t>regular </a:t>
            </a:r>
            <a:r>
              <a:rPr lang="en-US" sz="2400" dirty="0" err="1" smtClean="0"/>
              <a:t>haemodiafiltration</a:t>
            </a:r>
            <a:r>
              <a:rPr lang="en-US" sz="2400" dirty="0" smtClean="0"/>
              <a:t> (HDF) </a:t>
            </a:r>
          </a:p>
          <a:p>
            <a:pPr lvl="1">
              <a:lnSpc>
                <a:spcPct val="150000"/>
              </a:lnSpc>
              <a:spcBef>
                <a:spcPts val="0"/>
              </a:spcBef>
              <a:buFont typeface="Courier New"/>
              <a:buChar char="o"/>
            </a:pPr>
            <a:r>
              <a:rPr lang="en-US" sz="2400" dirty="0" smtClean="0"/>
              <a:t>3 </a:t>
            </a:r>
            <a:r>
              <a:rPr lang="en-US" sz="2400" dirty="0" smtClean="0"/>
              <a:t>sessions/</a:t>
            </a:r>
            <a:r>
              <a:rPr lang="en-US" sz="2400" dirty="0" smtClean="0"/>
              <a:t>week</a:t>
            </a:r>
            <a:endParaRPr lang="en-US" sz="2400" dirty="0"/>
          </a:p>
          <a:p>
            <a:pPr lvl="1">
              <a:lnSpc>
                <a:spcPct val="150000"/>
              </a:lnSpc>
              <a:spcBef>
                <a:spcPts val="0"/>
              </a:spcBef>
              <a:buFont typeface="Courier New"/>
              <a:buChar char="o"/>
            </a:pPr>
            <a:r>
              <a:rPr lang="en-US" sz="2400" dirty="0" smtClean="0"/>
              <a:t>Prescribed </a:t>
            </a:r>
            <a:r>
              <a:rPr lang="en-US" sz="2400" dirty="0" smtClean="0"/>
              <a:t>metformin (IR) for 12 </a:t>
            </a:r>
            <a:r>
              <a:rPr lang="en-US" sz="2400" dirty="0" smtClean="0"/>
              <a:t>weeks</a:t>
            </a:r>
            <a:endParaRPr lang="en-US" sz="2400" dirty="0"/>
          </a:p>
          <a:p>
            <a:pPr lvl="2">
              <a:lnSpc>
                <a:spcPct val="150000"/>
              </a:lnSpc>
              <a:spcBef>
                <a:spcPts val="0"/>
              </a:spcBef>
              <a:buFont typeface="Courier New"/>
              <a:buChar char="o"/>
            </a:pPr>
            <a:r>
              <a:rPr lang="en-US" sz="2400" dirty="0" smtClean="0"/>
              <a:t>500 </a:t>
            </a:r>
            <a:r>
              <a:rPr lang="en-US" sz="2400" dirty="0" smtClean="0"/>
              <a:t>mg post-HDF (i.e. 1500 mg/week)</a:t>
            </a:r>
          </a:p>
        </p:txBody>
      </p:sp>
      <p:sp>
        <p:nvSpPr>
          <p:cNvPr id="7" name="TextBox 6"/>
          <p:cNvSpPr txBox="1"/>
          <p:nvPr/>
        </p:nvSpPr>
        <p:spPr>
          <a:xfrm>
            <a:off x="8872947" y="6578200"/>
            <a:ext cx="216024" cy="269304"/>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t>4</a:t>
            </a:r>
          </a:p>
        </p:txBody>
      </p:sp>
      <p:sp>
        <p:nvSpPr>
          <p:cNvPr id="5" name="Rectangle 4"/>
          <p:cNvSpPr/>
          <p:nvPr/>
        </p:nvSpPr>
        <p:spPr>
          <a:xfrm>
            <a:off x="-8632" y="6309320"/>
            <a:ext cx="9011716" cy="307777"/>
          </a:xfrm>
          <a:prstGeom prst="rect">
            <a:avLst/>
          </a:prstGeom>
        </p:spPr>
        <p:txBody>
          <a:bodyPr wrap="square">
            <a:spAutoFit/>
          </a:bodyPr>
          <a:lstStyle/>
          <a:p>
            <a:pPr algn="ctr"/>
            <a:r>
              <a:rPr lang="en-US" sz="1400" dirty="0" smtClean="0"/>
              <a:t>Smith et </a:t>
            </a:r>
            <a:r>
              <a:rPr lang="en-US" sz="1400" dirty="0" smtClean="0"/>
              <a:t>al </a:t>
            </a:r>
            <a:r>
              <a:rPr lang="en-US" sz="1400" i="1" dirty="0" smtClean="0"/>
              <a:t>Am </a:t>
            </a:r>
            <a:r>
              <a:rPr lang="en-US" sz="1400" i="1" dirty="0"/>
              <a:t>J Kidney Dis. 2016;68(6):990-</a:t>
            </a:r>
            <a:r>
              <a:rPr lang="en-US" sz="1400" i="1" dirty="0" smtClean="0"/>
              <a:t>992</a:t>
            </a:r>
            <a:endParaRPr lang="en-US" sz="1400" dirty="0"/>
          </a:p>
        </p:txBody>
      </p:sp>
    </p:spTree>
    <p:extLst>
      <p:ext uri="{BB962C8B-B14F-4D97-AF65-F5344CB8AC3E}">
        <p14:creationId xmlns:p14="http://schemas.microsoft.com/office/powerpoint/2010/main" val="3134922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431540" y="1851126"/>
            <a:ext cx="8280920" cy="3083740"/>
          </a:xfrm>
          <a:prstGeom prst="rect">
            <a:avLst/>
          </a:prstGeom>
          <a:noFill/>
          <a:ln w="57150" cmpd="sng">
            <a:solidFill>
              <a:srgbClr val="FECC0A"/>
            </a:solidFill>
          </a:ln>
        </p:spPr>
        <p:style>
          <a:lnRef idx="2">
            <a:schemeClr val="accent2">
              <a:shade val="50000"/>
            </a:schemeClr>
          </a:lnRef>
          <a:fillRef idx="1">
            <a:schemeClr val="accent2"/>
          </a:fillRef>
          <a:effectRef idx="0">
            <a:schemeClr val="accent2"/>
          </a:effectRef>
          <a:fontRef idx="minor">
            <a:schemeClr val="lt1"/>
          </a:fontRef>
        </p:style>
        <p:txBody>
          <a:bodyPr rtlCol="0" anchor="t" anchorCtr="1"/>
          <a:lstStyle/>
          <a:p>
            <a:pPr>
              <a:lnSpc>
                <a:spcPct val="150000"/>
              </a:lnSpc>
            </a:pPr>
            <a:r>
              <a:rPr lang="en-US" sz="2400" b="1" dirty="0" smtClean="0">
                <a:solidFill>
                  <a:schemeClr val="tx1"/>
                </a:solidFill>
              </a:rPr>
              <a:t>Safety Monitoring:</a:t>
            </a:r>
          </a:p>
          <a:p>
            <a:pPr marL="342900" lvl="1" indent="-342900">
              <a:lnSpc>
                <a:spcPct val="200000"/>
              </a:lnSpc>
              <a:buFont typeface="Arial"/>
              <a:buChar char="•"/>
            </a:pPr>
            <a:r>
              <a:rPr lang="en-US" sz="2400" dirty="0">
                <a:solidFill>
                  <a:schemeClr val="tx1"/>
                </a:solidFill>
              </a:rPr>
              <a:t>Metformin Plasma Concentrations </a:t>
            </a:r>
            <a:r>
              <a:rPr lang="en-US" sz="2400" b="1" dirty="0">
                <a:solidFill>
                  <a:schemeClr val="tx1"/>
                </a:solidFill>
              </a:rPr>
              <a:t>≤ 5 mg/</a:t>
            </a:r>
            <a:r>
              <a:rPr lang="en-US" sz="2400" b="1" dirty="0" smtClean="0">
                <a:solidFill>
                  <a:schemeClr val="tx1"/>
                </a:solidFill>
              </a:rPr>
              <a:t>L</a:t>
            </a:r>
          </a:p>
          <a:p>
            <a:pPr marL="342900" lvl="1" indent="-342900">
              <a:lnSpc>
                <a:spcPct val="200000"/>
              </a:lnSpc>
              <a:buFont typeface="Arial"/>
              <a:buChar char="•"/>
            </a:pPr>
            <a:r>
              <a:rPr lang="en-US" sz="2400" dirty="0">
                <a:solidFill>
                  <a:schemeClr val="tx1"/>
                </a:solidFill>
              </a:rPr>
              <a:t>Lactate </a:t>
            </a:r>
            <a:r>
              <a:rPr lang="en-US" sz="2400" dirty="0" smtClean="0">
                <a:solidFill>
                  <a:schemeClr val="tx1"/>
                </a:solidFill>
              </a:rPr>
              <a:t>Concentrations </a:t>
            </a:r>
            <a:r>
              <a:rPr lang="en-US" sz="2400" b="1" dirty="0">
                <a:solidFill>
                  <a:schemeClr val="tx1"/>
                </a:solidFill>
              </a:rPr>
              <a:t>≤ 5 </a:t>
            </a:r>
            <a:r>
              <a:rPr lang="en-US" sz="2400" b="1" dirty="0" err="1">
                <a:solidFill>
                  <a:schemeClr val="tx1"/>
                </a:solidFill>
              </a:rPr>
              <a:t>mmol</a:t>
            </a:r>
            <a:r>
              <a:rPr lang="en-US" sz="2400" b="1" dirty="0">
                <a:solidFill>
                  <a:schemeClr val="tx1"/>
                </a:solidFill>
              </a:rPr>
              <a:t>/</a:t>
            </a:r>
            <a:r>
              <a:rPr lang="en-US" sz="2400" b="1" dirty="0" smtClean="0">
                <a:solidFill>
                  <a:schemeClr val="tx1"/>
                </a:solidFill>
              </a:rPr>
              <a:t>L</a:t>
            </a:r>
          </a:p>
          <a:p>
            <a:pPr marL="342900" lvl="1" indent="-342900">
              <a:lnSpc>
                <a:spcPct val="200000"/>
              </a:lnSpc>
              <a:buFont typeface="Arial"/>
              <a:buChar char="•"/>
            </a:pPr>
            <a:r>
              <a:rPr lang="en-US" sz="2400" dirty="0">
                <a:solidFill>
                  <a:schemeClr val="tx1"/>
                </a:solidFill>
              </a:rPr>
              <a:t>Dose reductions made if these limits were </a:t>
            </a:r>
            <a:r>
              <a:rPr lang="en-US" sz="2400" dirty="0" smtClean="0">
                <a:solidFill>
                  <a:schemeClr val="tx1"/>
                </a:solidFill>
              </a:rPr>
              <a:t>approached</a:t>
            </a:r>
            <a:endParaRPr lang="en-US" dirty="0" smtClean="0">
              <a:solidFill>
                <a:schemeClr val="tx1"/>
              </a:solidFill>
            </a:endParaRPr>
          </a:p>
        </p:txBody>
      </p:sp>
      <p:graphicFrame>
        <p:nvGraphicFramePr>
          <p:cNvPr id="10" name="Diagram 9"/>
          <p:cNvGraphicFramePr/>
          <p:nvPr>
            <p:extLst>
              <p:ext uri="{D42A27DB-BD31-4B8C-83A1-F6EECF244321}">
                <p14:modId xmlns:p14="http://schemas.microsoft.com/office/powerpoint/2010/main" val="355191495"/>
              </p:ext>
            </p:extLst>
          </p:nvPr>
        </p:nvGraphicFramePr>
        <p:xfrm>
          <a:off x="251520" y="1700808"/>
          <a:ext cx="8712968"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b="1" dirty="0" smtClean="0">
                <a:solidFill>
                  <a:srgbClr val="60A1A8"/>
                </a:solidFill>
                <a:latin typeface="+mn-lt"/>
              </a:rPr>
              <a:t>Methods: Study Design &amp; Sampling</a:t>
            </a:r>
            <a:endParaRPr lang="en-US" b="1" dirty="0">
              <a:solidFill>
                <a:srgbClr val="60A1A8"/>
              </a:solidFill>
              <a:latin typeface="+mn-lt"/>
            </a:endParaRPr>
          </a:p>
        </p:txBody>
      </p:sp>
      <p:cxnSp>
        <p:nvCxnSpPr>
          <p:cNvPr id="15" name="Straight Arrow Connector 14"/>
          <p:cNvCxnSpPr/>
          <p:nvPr/>
        </p:nvCxnSpPr>
        <p:spPr>
          <a:xfrm>
            <a:off x="2267744" y="2564904"/>
            <a:ext cx="0" cy="792088"/>
          </a:xfrm>
          <a:prstGeom prst="straightConnector1">
            <a:avLst/>
          </a:prstGeom>
          <a:ln>
            <a:solidFill>
              <a:srgbClr val="CC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3419872" y="2564904"/>
            <a:ext cx="0" cy="792088"/>
          </a:xfrm>
          <a:prstGeom prst="straightConnector1">
            <a:avLst/>
          </a:prstGeom>
          <a:ln>
            <a:solidFill>
              <a:srgbClr val="CC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4644008" y="2564904"/>
            <a:ext cx="0" cy="792088"/>
          </a:xfrm>
          <a:prstGeom prst="straightConnector1">
            <a:avLst/>
          </a:prstGeom>
          <a:ln>
            <a:solidFill>
              <a:srgbClr val="CC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5868144" y="2564904"/>
            <a:ext cx="0" cy="792088"/>
          </a:xfrm>
          <a:prstGeom prst="straightConnector1">
            <a:avLst/>
          </a:prstGeom>
          <a:ln>
            <a:solidFill>
              <a:srgbClr val="CC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7020272" y="2564904"/>
            <a:ext cx="0" cy="792088"/>
          </a:xfrm>
          <a:prstGeom prst="straightConnector1">
            <a:avLst/>
          </a:prstGeom>
          <a:ln>
            <a:solidFill>
              <a:srgbClr val="CC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1619672" y="4941168"/>
            <a:ext cx="6048672" cy="688554"/>
          </a:xfrm>
          <a:prstGeom prst="rect">
            <a:avLst/>
          </a:prstGeom>
          <a:solidFill>
            <a:srgbClr val="FFFFFF"/>
          </a:solidFill>
          <a:ln w="57150" cmpd="sng">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smtClean="0">
                <a:solidFill>
                  <a:srgbClr val="000000"/>
                </a:solidFill>
              </a:rPr>
              <a:t>Blood samples collected </a:t>
            </a:r>
            <a:r>
              <a:rPr lang="en-US" u="sng" dirty="0" smtClean="0">
                <a:solidFill>
                  <a:srgbClr val="000000"/>
                </a:solidFill>
              </a:rPr>
              <a:t>between</a:t>
            </a:r>
            <a:r>
              <a:rPr lang="en-US" dirty="0" smtClean="0">
                <a:solidFill>
                  <a:srgbClr val="000000"/>
                </a:solidFill>
              </a:rPr>
              <a:t> HDF sessions to measure peak metformin concentrations</a:t>
            </a:r>
          </a:p>
        </p:txBody>
      </p:sp>
      <p:cxnSp>
        <p:nvCxnSpPr>
          <p:cNvPr id="21" name="Straight Arrow Connector 20"/>
          <p:cNvCxnSpPr/>
          <p:nvPr/>
        </p:nvCxnSpPr>
        <p:spPr>
          <a:xfrm>
            <a:off x="8244408" y="2564904"/>
            <a:ext cx="0" cy="792088"/>
          </a:xfrm>
          <a:prstGeom prst="straightConnector1">
            <a:avLst/>
          </a:prstGeom>
          <a:ln>
            <a:solidFill>
              <a:srgbClr val="CC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1619672" y="4077072"/>
            <a:ext cx="0" cy="792088"/>
          </a:xfrm>
          <a:prstGeom prst="straightConnector1">
            <a:avLst/>
          </a:prstGeom>
          <a:ln>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2843808" y="4077072"/>
            <a:ext cx="0" cy="792088"/>
          </a:xfrm>
          <a:prstGeom prst="straightConnector1">
            <a:avLst/>
          </a:prstGeom>
          <a:ln>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7668344" y="4077072"/>
            <a:ext cx="0" cy="792088"/>
          </a:xfrm>
          <a:prstGeom prst="straightConnector1">
            <a:avLst/>
          </a:prstGeom>
          <a:ln>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1475656" y="2636912"/>
            <a:ext cx="0" cy="792088"/>
          </a:xfrm>
          <a:prstGeom prst="straightConnector1">
            <a:avLst/>
          </a:prstGeom>
          <a:ln>
            <a:solidFill>
              <a:srgbClr val="669933"/>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1835696" y="4005064"/>
            <a:ext cx="6761755" cy="269304"/>
            <a:chOff x="1835696" y="4005064"/>
            <a:chExt cx="6761755" cy="269304"/>
          </a:xfrm>
        </p:grpSpPr>
        <p:sp>
          <p:nvSpPr>
            <p:cNvPr id="27" name="TextBox 26"/>
            <p:cNvSpPr txBox="1"/>
            <p:nvPr/>
          </p:nvSpPr>
          <p:spPr>
            <a:xfrm>
              <a:off x="1835696" y="4005064"/>
              <a:ext cx="703071" cy="269304"/>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mn-lt"/>
                  <a:ea typeface="+mn-ea"/>
                  <a:cs typeface="+mn-cs"/>
                </a:rPr>
                <a:t>Week 1</a:t>
              </a:r>
            </a:p>
          </p:txBody>
        </p:sp>
        <p:sp>
          <p:nvSpPr>
            <p:cNvPr id="28" name="TextBox 27"/>
            <p:cNvSpPr txBox="1"/>
            <p:nvPr/>
          </p:nvSpPr>
          <p:spPr>
            <a:xfrm>
              <a:off x="3059832" y="4005064"/>
              <a:ext cx="703071" cy="269304"/>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mn-lt"/>
                  <a:ea typeface="+mn-ea"/>
                  <a:cs typeface="+mn-cs"/>
                </a:rPr>
                <a:t>Week 2</a:t>
              </a:r>
            </a:p>
          </p:txBody>
        </p:sp>
        <p:sp>
          <p:nvSpPr>
            <p:cNvPr id="29" name="TextBox 28"/>
            <p:cNvSpPr txBox="1"/>
            <p:nvPr/>
          </p:nvSpPr>
          <p:spPr>
            <a:xfrm>
              <a:off x="4211960" y="4005064"/>
              <a:ext cx="703071" cy="269304"/>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mn-lt"/>
                  <a:ea typeface="+mn-ea"/>
                  <a:cs typeface="+mn-cs"/>
                </a:rPr>
                <a:t>Week 3</a:t>
              </a:r>
            </a:p>
          </p:txBody>
        </p:sp>
        <p:sp>
          <p:nvSpPr>
            <p:cNvPr id="30" name="TextBox 29"/>
            <p:cNvSpPr txBox="1"/>
            <p:nvPr/>
          </p:nvSpPr>
          <p:spPr>
            <a:xfrm>
              <a:off x="5436096" y="4005064"/>
              <a:ext cx="703071" cy="269304"/>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mn-lt"/>
                  <a:ea typeface="+mn-ea"/>
                  <a:cs typeface="+mn-cs"/>
                </a:rPr>
                <a:t>Week 4</a:t>
              </a:r>
            </a:p>
          </p:txBody>
        </p:sp>
        <p:sp>
          <p:nvSpPr>
            <p:cNvPr id="31" name="TextBox 30"/>
            <p:cNvSpPr txBox="1"/>
            <p:nvPr/>
          </p:nvSpPr>
          <p:spPr>
            <a:xfrm>
              <a:off x="7812360" y="4005064"/>
              <a:ext cx="785091" cy="269304"/>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mn-lt"/>
                  <a:ea typeface="+mn-ea"/>
                  <a:cs typeface="+mn-cs"/>
                </a:rPr>
                <a:t>Week 12</a:t>
              </a:r>
            </a:p>
          </p:txBody>
        </p:sp>
        <p:sp>
          <p:nvSpPr>
            <p:cNvPr id="32" name="TextBox 31"/>
            <p:cNvSpPr txBox="1"/>
            <p:nvPr/>
          </p:nvSpPr>
          <p:spPr>
            <a:xfrm>
              <a:off x="6588224" y="4005064"/>
              <a:ext cx="703071" cy="269304"/>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mn-lt"/>
                  <a:ea typeface="+mn-ea"/>
                  <a:cs typeface="+mn-cs"/>
                </a:rPr>
                <a:t>Week 8</a:t>
              </a:r>
            </a:p>
          </p:txBody>
        </p:sp>
      </p:grpSp>
      <p:sp>
        <p:nvSpPr>
          <p:cNvPr id="33" name="Rectangle 32"/>
          <p:cNvSpPr/>
          <p:nvPr/>
        </p:nvSpPr>
        <p:spPr>
          <a:xfrm>
            <a:off x="1331640" y="1340768"/>
            <a:ext cx="6480720" cy="1190215"/>
          </a:xfrm>
          <a:prstGeom prst="rect">
            <a:avLst/>
          </a:prstGeom>
          <a:solidFill>
            <a:srgbClr val="FFFFFF"/>
          </a:solidFill>
          <a:ln w="57150" cmpd="sng">
            <a:solidFill>
              <a:srgbClr val="558ED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77800"/>
            <a:r>
              <a:rPr lang="en-US" dirty="0" smtClean="0">
                <a:solidFill>
                  <a:srgbClr val="000000"/>
                </a:solidFill>
              </a:rPr>
              <a:t>All Study Visits:</a:t>
            </a:r>
          </a:p>
          <a:p>
            <a:pPr marL="742950" lvl="1" indent="-285750">
              <a:buFont typeface="Arial"/>
              <a:buChar char="•"/>
            </a:pPr>
            <a:r>
              <a:rPr lang="en-US" dirty="0" smtClean="0">
                <a:solidFill>
                  <a:srgbClr val="000000"/>
                </a:solidFill>
              </a:rPr>
              <a:t>Occurred during the patient’s regular HDF sessions</a:t>
            </a:r>
          </a:p>
          <a:p>
            <a:pPr marL="742950" lvl="1" indent="-285750">
              <a:buFont typeface="Arial"/>
              <a:buChar char="•"/>
            </a:pPr>
            <a:r>
              <a:rPr lang="en-US" dirty="0" smtClean="0">
                <a:solidFill>
                  <a:srgbClr val="000000"/>
                </a:solidFill>
              </a:rPr>
              <a:t>Pre-dialysis blood sample </a:t>
            </a:r>
            <a:r>
              <a:rPr lang="en-US" dirty="0" smtClean="0">
                <a:solidFill>
                  <a:srgbClr val="000000"/>
                </a:solidFill>
                <a:sym typeface="Wingdings"/>
              </a:rPr>
              <a:t> biochemical monitoring</a:t>
            </a:r>
          </a:p>
        </p:txBody>
      </p:sp>
      <p:sp>
        <p:nvSpPr>
          <p:cNvPr id="11" name="Rectangle 10"/>
          <p:cNvSpPr/>
          <p:nvPr/>
        </p:nvSpPr>
        <p:spPr>
          <a:xfrm>
            <a:off x="2216726" y="1700808"/>
            <a:ext cx="6027682" cy="739030"/>
          </a:xfrm>
          <a:prstGeom prst="rect">
            <a:avLst/>
          </a:prstGeom>
          <a:solidFill>
            <a:srgbClr val="FFFFFF"/>
          </a:solidFill>
          <a:ln w="57150" cmpd="sng">
            <a:solidFill>
              <a:srgbClr val="CC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smtClean="0">
                <a:solidFill>
                  <a:srgbClr val="000000"/>
                </a:solidFill>
              </a:rPr>
              <a:t>Blood samples collected </a:t>
            </a:r>
            <a:r>
              <a:rPr lang="en-US" u="sng" dirty="0" smtClean="0">
                <a:solidFill>
                  <a:srgbClr val="000000"/>
                </a:solidFill>
              </a:rPr>
              <a:t>during</a:t>
            </a:r>
            <a:r>
              <a:rPr lang="en-US" dirty="0" smtClean="0">
                <a:solidFill>
                  <a:srgbClr val="000000"/>
                </a:solidFill>
              </a:rPr>
              <a:t> HDF to measure metformin extraction</a:t>
            </a:r>
          </a:p>
        </p:txBody>
      </p:sp>
      <p:sp>
        <p:nvSpPr>
          <p:cNvPr id="42" name="TextBox 41"/>
          <p:cNvSpPr txBox="1"/>
          <p:nvPr/>
        </p:nvSpPr>
        <p:spPr>
          <a:xfrm>
            <a:off x="8872947" y="6578200"/>
            <a:ext cx="216024" cy="269304"/>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t>5</a:t>
            </a:r>
          </a:p>
        </p:txBody>
      </p:sp>
      <p:sp>
        <p:nvSpPr>
          <p:cNvPr id="25" name="Rectangle 24"/>
          <p:cNvSpPr/>
          <p:nvPr/>
        </p:nvSpPr>
        <p:spPr>
          <a:xfrm>
            <a:off x="179512" y="1708619"/>
            <a:ext cx="1944216" cy="950506"/>
          </a:xfrm>
          <a:prstGeom prst="rect">
            <a:avLst/>
          </a:prstGeom>
          <a:solidFill>
            <a:srgbClr val="FFFFFF"/>
          </a:solidFill>
          <a:ln w="57150" cmpd="sng">
            <a:solidFill>
              <a:srgbClr val="66993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smtClean="0">
                <a:solidFill>
                  <a:srgbClr val="000000"/>
                </a:solidFill>
              </a:rPr>
              <a:t>1</a:t>
            </a:r>
            <a:r>
              <a:rPr lang="en-US" baseline="30000" dirty="0" smtClean="0">
                <a:solidFill>
                  <a:srgbClr val="000000"/>
                </a:solidFill>
              </a:rPr>
              <a:t>st</a:t>
            </a:r>
            <a:r>
              <a:rPr lang="en-US" dirty="0" smtClean="0">
                <a:solidFill>
                  <a:srgbClr val="000000"/>
                </a:solidFill>
              </a:rPr>
              <a:t> dose of metformin post-HDF</a:t>
            </a:r>
          </a:p>
        </p:txBody>
      </p:sp>
    </p:spTree>
    <p:extLst>
      <p:ext uri="{BB962C8B-B14F-4D97-AF65-F5344CB8AC3E}">
        <p14:creationId xmlns:p14="http://schemas.microsoft.com/office/powerpoint/2010/main" val="39526422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0"/>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5"/>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6"/>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7"/>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8"/>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9"/>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0"/>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21"/>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22"/>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23"/>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24"/>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5"/>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26"/>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34"/>
                                        </p:tgtEl>
                                        <p:attrNameLst>
                                          <p:attrName>style.visibility</p:attrName>
                                        </p:attrNameLst>
                                      </p:cBhvr>
                                      <p:to>
                                        <p:strVal val="hidden"/>
                                      </p:to>
                                    </p:set>
                                  </p:childTnLst>
                                </p:cTn>
                              </p:par>
                              <p:par>
                                <p:cTn id="77" presetID="1" presetClass="exit" presetSubtype="0" fill="hold" grpId="2" nodeType="withEffect">
                                  <p:stCondLst>
                                    <p:cond delay="0"/>
                                  </p:stCondLst>
                                  <p:childTnLst>
                                    <p:set>
                                      <p:cBhvr>
                                        <p:cTn id="78" dur="1" fill="hold">
                                          <p:stCondLst>
                                            <p:cond delay="0"/>
                                          </p:stCondLst>
                                        </p:cTn>
                                        <p:tgtEl>
                                          <p:spTgt spid="33"/>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11"/>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Graphic spid="10" grpId="0">
        <p:bldAsOne/>
      </p:bldGraphic>
      <p:bldGraphic spid="10" grpId="1">
        <p:bldAsOne/>
      </p:bldGraphic>
      <p:bldP spid="20" grpId="0" animBg="1"/>
      <p:bldP spid="20" grpId="1" animBg="1"/>
      <p:bldP spid="33" grpId="0" animBg="1"/>
      <p:bldP spid="33" grpId="1" animBg="1"/>
      <p:bldP spid="33" grpId="2" animBg="1"/>
      <p:bldP spid="11" grpId="0" animBg="1"/>
      <p:bldP spid="11" grpId="1" animBg="1"/>
      <p:bldP spid="25" grpId="0" animBg="1"/>
      <p:bldP spid="2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3"/>
            <a:ext cx="8435280" cy="792088"/>
          </a:xfrm>
        </p:spPr>
        <p:txBody>
          <a:bodyPr/>
          <a:lstStyle/>
          <a:p>
            <a:r>
              <a:rPr lang="en-US" b="1" dirty="0" smtClean="0">
                <a:solidFill>
                  <a:srgbClr val="60A1A8"/>
                </a:solidFill>
                <a:latin typeface="+mn-lt"/>
              </a:rPr>
              <a:t>Results: Baseline Demographics</a:t>
            </a:r>
            <a:endParaRPr lang="en-US" b="1" dirty="0">
              <a:solidFill>
                <a:srgbClr val="60A1A8"/>
              </a:solidFill>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8379828"/>
              </p:ext>
            </p:extLst>
          </p:nvPr>
        </p:nvGraphicFramePr>
        <p:xfrm>
          <a:off x="457200" y="1646288"/>
          <a:ext cx="8229600" cy="3565424"/>
        </p:xfrm>
        <a:graphic>
          <a:graphicData uri="http://schemas.openxmlformats.org/drawingml/2006/table">
            <a:tbl>
              <a:tblPr firstRow="1" bandRow="1">
                <a:tableStyleId>{5C22544A-7EE6-4342-B048-85BDC9FD1C3A}</a:tableStyleId>
              </a:tblPr>
              <a:tblGrid>
                <a:gridCol w="3178696"/>
                <a:gridCol w="1262726"/>
                <a:gridCol w="1262726"/>
                <a:gridCol w="1262726"/>
                <a:gridCol w="1262726"/>
              </a:tblGrid>
              <a:tr h="384048">
                <a:tc>
                  <a:txBody>
                    <a:bodyPr/>
                    <a:lstStyle/>
                    <a:p>
                      <a:endParaRPr lang="en-US" sz="2000" dirty="0"/>
                    </a:p>
                  </a:txBody>
                  <a:tcPr anchor="ctr"/>
                </a:tc>
                <a:tc>
                  <a:txBody>
                    <a:bodyPr/>
                    <a:lstStyle/>
                    <a:p>
                      <a:pPr algn="ctr"/>
                      <a:r>
                        <a:rPr lang="en-US" sz="2000" dirty="0" smtClean="0"/>
                        <a:t>Patient</a:t>
                      </a:r>
                      <a:r>
                        <a:rPr lang="en-US" sz="2000" baseline="0" dirty="0" smtClean="0"/>
                        <a:t> 1</a:t>
                      </a:r>
                      <a:endParaRPr lang="en-US" sz="2000" dirty="0"/>
                    </a:p>
                  </a:txBody>
                  <a:tcPr anchor="ctr"/>
                </a:tc>
                <a:tc>
                  <a:txBody>
                    <a:bodyPr/>
                    <a:lstStyle/>
                    <a:p>
                      <a:pPr algn="ctr"/>
                      <a:r>
                        <a:rPr lang="en-US" sz="2000" dirty="0" smtClean="0"/>
                        <a:t>Patient 2</a:t>
                      </a:r>
                      <a:endParaRPr lang="en-US" sz="2000" dirty="0"/>
                    </a:p>
                  </a:txBody>
                  <a:tcPr anchor="ctr"/>
                </a:tc>
                <a:tc>
                  <a:txBody>
                    <a:bodyPr/>
                    <a:lstStyle/>
                    <a:p>
                      <a:pPr algn="ctr"/>
                      <a:r>
                        <a:rPr lang="en-US" sz="2000" dirty="0" smtClean="0"/>
                        <a:t>Patient 3</a:t>
                      </a:r>
                      <a:endParaRPr lang="en-US" sz="2000" dirty="0"/>
                    </a:p>
                  </a:txBody>
                  <a:tcPr anchor="ctr"/>
                </a:tc>
                <a:tc>
                  <a:txBody>
                    <a:bodyPr/>
                    <a:lstStyle/>
                    <a:p>
                      <a:pPr algn="ctr"/>
                      <a:r>
                        <a:rPr lang="en-US" sz="2000" dirty="0" smtClean="0"/>
                        <a:t>Patient 4</a:t>
                      </a:r>
                      <a:endParaRPr lang="en-US" sz="2000" dirty="0"/>
                    </a:p>
                  </a:txBody>
                  <a:tcPr anchor="ctr"/>
                </a:tc>
              </a:tr>
              <a:tr h="384048">
                <a:tc>
                  <a:txBody>
                    <a:bodyPr/>
                    <a:lstStyle/>
                    <a:p>
                      <a:r>
                        <a:rPr lang="en-US" sz="2000" dirty="0" smtClean="0">
                          <a:latin typeface="+mn-lt"/>
                        </a:rPr>
                        <a:t>Age (years)</a:t>
                      </a:r>
                      <a:endParaRPr lang="en-US" sz="2000" dirty="0">
                        <a:latin typeface="+mn-lt"/>
                      </a:endParaRPr>
                    </a:p>
                  </a:txBody>
                  <a:tcPr anchor="ctr"/>
                </a:tc>
                <a:tc>
                  <a:txBody>
                    <a:bodyPr/>
                    <a:lstStyle/>
                    <a:p>
                      <a:pPr marL="484505" indent="-484505" algn="ctr">
                        <a:lnSpc>
                          <a:spcPct val="115000"/>
                        </a:lnSpc>
                        <a:spcAft>
                          <a:spcPts val="0"/>
                        </a:spcAft>
                      </a:pPr>
                      <a:r>
                        <a:rPr lang="en-AU" sz="2000" dirty="0">
                          <a:solidFill>
                            <a:schemeClr val="tx1"/>
                          </a:solidFill>
                          <a:effectLst/>
                          <a:latin typeface="+mn-lt"/>
                          <a:ea typeface="Calibri"/>
                          <a:cs typeface="Times New Roman"/>
                        </a:rPr>
                        <a:t>60</a:t>
                      </a:r>
                    </a:p>
                  </a:txBody>
                  <a:tcPr marL="68580" marR="68580" marT="0" marB="0" anchor="ctr"/>
                </a:tc>
                <a:tc>
                  <a:txBody>
                    <a:bodyPr/>
                    <a:lstStyle/>
                    <a:p>
                      <a:pPr algn="ctr">
                        <a:lnSpc>
                          <a:spcPct val="115000"/>
                        </a:lnSpc>
                        <a:spcAft>
                          <a:spcPts val="0"/>
                        </a:spcAft>
                      </a:pPr>
                      <a:r>
                        <a:rPr lang="en-AU" sz="2000">
                          <a:effectLst/>
                          <a:latin typeface="+mn-lt"/>
                          <a:ea typeface="Calibri"/>
                          <a:cs typeface="Times New Roman"/>
                        </a:rPr>
                        <a:t>67</a:t>
                      </a:r>
                    </a:p>
                  </a:txBody>
                  <a:tcPr marL="68580" marR="68580" marT="0" marB="0" anchor="ctr"/>
                </a:tc>
                <a:tc>
                  <a:txBody>
                    <a:bodyPr/>
                    <a:lstStyle/>
                    <a:p>
                      <a:pPr algn="ctr">
                        <a:lnSpc>
                          <a:spcPct val="115000"/>
                        </a:lnSpc>
                        <a:spcAft>
                          <a:spcPts val="0"/>
                        </a:spcAft>
                      </a:pPr>
                      <a:r>
                        <a:rPr lang="en-AU" sz="2000">
                          <a:effectLst/>
                          <a:latin typeface="+mn-lt"/>
                          <a:ea typeface="Calibri"/>
                          <a:cs typeface="Times New Roman"/>
                        </a:rPr>
                        <a:t>80</a:t>
                      </a:r>
                    </a:p>
                  </a:txBody>
                  <a:tcPr marL="68580" marR="68580" marT="0" marB="0" anchor="ctr"/>
                </a:tc>
                <a:tc>
                  <a:txBody>
                    <a:bodyPr/>
                    <a:lstStyle/>
                    <a:p>
                      <a:pPr algn="ctr">
                        <a:lnSpc>
                          <a:spcPct val="115000"/>
                        </a:lnSpc>
                        <a:spcAft>
                          <a:spcPts val="0"/>
                        </a:spcAft>
                      </a:pPr>
                      <a:r>
                        <a:rPr lang="en-AU" sz="2000" dirty="0">
                          <a:effectLst/>
                          <a:latin typeface="+mn-lt"/>
                          <a:ea typeface="Calibri"/>
                          <a:cs typeface="Times New Roman"/>
                        </a:rPr>
                        <a:t>69</a:t>
                      </a:r>
                    </a:p>
                  </a:txBody>
                  <a:tcPr marL="68580" marR="68580" marT="0" marB="0" anchor="ctr"/>
                </a:tc>
              </a:tr>
              <a:tr h="370840">
                <a:tc>
                  <a:txBody>
                    <a:bodyPr/>
                    <a:lstStyle/>
                    <a:p>
                      <a:pPr>
                        <a:lnSpc>
                          <a:spcPct val="115000"/>
                        </a:lnSpc>
                        <a:spcAft>
                          <a:spcPts val="0"/>
                        </a:spcAft>
                      </a:pPr>
                      <a:r>
                        <a:rPr lang="en-AU" sz="2000" dirty="0">
                          <a:effectLst/>
                          <a:latin typeface="+mn-lt"/>
                          <a:ea typeface="Calibri"/>
                          <a:cs typeface="Times New Roman"/>
                        </a:rPr>
                        <a:t>Sex</a:t>
                      </a:r>
                    </a:p>
                  </a:txBody>
                  <a:tcPr marL="68580" marR="68580" marT="0" marB="0" anchor="ctr"/>
                </a:tc>
                <a:tc>
                  <a:txBody>
                    <a:bodyPr/>
                    <a:lstStyle/>
                    <a:p>
                      <a:pPr marL="484505" indent="-484505" algn="ctr">
                        <a:lnSpc>
                          <a:spcPct val="115000"/>
                        </a:lnSpc>
                        <a:spcAft>
                          <a:spcPts val="0"/>
                        </a:spcAft>
                      </a:pPr>
                      <a:r>
                        <a:rPr lang="en-AU" sz="2000" dirty="0">
                          <a:effectLst/>
                          <a:latin typeface="+mn-lt"/>
                          <a:ea typeface="Calibri"/>
                          <a:cs typeface="Times New Roman"/>
                        </a:rPr>
                        <a:t>M</a:t>
                      </a:r>
                    </a:p>
                  </a:txBody>
                  <a:tcPr marL="68580" marR="68580" marT="0" marB="0" anchor="ctr"/>
                </a:tc>
                <a:tc>
                  <a:txBody>
                    <a:bodyPr/>
                    <a:lstStyle/>
                    <a:p>
                      <a:pPr algn="ctr">
                        <a:lnSpc>
                          <a:spcPct val="115000"/>
                        </a:lnSpc>
                        <a:spcAft>
                          <a:spcPts val="0"/>
                        </a:spcAft>
                      </a:pPr>
                      <a:r>
                        <a:rPr lang="en-AU" sz="2000">
                          <a:effectLst/>
                          <a:latin typeface="+mn-lt"/>
                          <a:ea typeface="Calibri"/>
                          <a:cs typeface="Times New Roman"/>
                        </a:rPr>
                        <a:t>M</a:t>
                      </a:r>
                    </a:p>
                  </a:txBody>
                  <a:tcPr marL="68580" marR="68580" marT="0" marB="0" anchor="ctr"/>
                </a:tc>
                <a:tc>
                  <a:txBody>
                    <a:bodyPr/>
                    <a:lstStyle/>
                    <a:p>
                      <a:pPr algn="ctr">
                        <a:lnSpc>
                          <a:spcPct val="115000"/>
                        </a:lnSpc>
                        <a:spcAft>
                          <a:spcPts val="0"/>
                        </a:spcAft>
                      </a:pPr>
                      <a:r>
                        <a:rPr lang="en-AU" sz="2000">
                          <a:effectLst/>
                          <a:latin typeface="+mn-lt"/>
                          <a:ea typeface="Calibri"/>
                          <a:cs typeface="Times New Roman"/>
                        </a:rPr>
                        <a:t>M</a:t>
                      </a:r>
                    </a:p>
                  </a:txBody>
                  <a:tcPr marL="68580" marR="68580" marT="0" marB="0" anchor="ctr"/>
                </a:tc>
                <a:tc>
                  <a:txBody>
                    <a:bodyPr/>
                    <a:lstStyle/>
                    <a:p>
                      <a:pPr algn="ctr">
                        <a:lnSpc>
                          <a:spcPct val="115000"/>
                        </a:lnSpc>
                        <a:spcAft>
                          <a:spcPts val="0"/>
                        </a:spcAft>
                      </a:pPr>
                      <a:r>
                        <a:rPr lang="en-AU" sz="2000" dirty="0">
                          <a:effectLst/>
                          <a:latin typeface="+mn-lt"/>
                          <a:ea typeface="Calibri"/>
                          <a:cs typeface="Times New Roman"/>
                        </a:rPr>
                        <a:t>M</a:t>
                      </a:r>
                    </a:p>
                  </a:txBody>
                  <a:tcPr marL="68580" marR="68580" marT="0" marB="0" anchor="ctr"/>
                </a:tc>
              </a:tr>
              <a:tr h="672999">
                <a:tc>
                  <a:txBody>
                    <a:bodyPr/>
                    <a:lstStyle/>
                    <a:p>
                      <a:pPr>
                        <a:lnSpc>
                          <a:spcPct val="115000"/>
                        </a:lnSpc>
                        <a:spcAft>
                          <a:spcPts val="0"/>
                        </a:spcAft>
                      </a:pPr>
                      <a:r>
                        <a:rPr lang="en-AU" sz="2000" dirty="0">
                          <a:effectLst/>
                          <a:latin typeface="+mn-lt"/>
                          <a:ea typeface="Calibri"/>
                          <a:cs typeface="Times New Roman"/>
                        </a:rPr>
                        <a:t>Ideal Body </a:t>
                      </a:r>
                      <a:r>
                        <a:rPr lang="en-AU" sz="2000" dirty="0" smtClean="0">
                          <a:effectLst/>
                          <a:latin typeface="+mn-lt"/>
                          <a:ea typeface="Calibri"/>
                          <a:cs typeface="Times New Roman"/>
                        </a:rPr>
                        <a:t>Weight </a:t>
                      </a:r>
                      <a:r>
                        <a:rPr lang="en-AU" sz="2000" dirty="0">
                          <a:effectLst/>
                          <a:latin typeface="+mn-lt"/>
                          <a:ea typeface="Calibri"/>
                          <a:cs typeface="Times New Roman"/>
                        </a:rPr>
                        <a:t>(kg)</a:t>
                      </a:r>
                    </a:p>
                  </a:txBody>
                  <a:tcPr marL="68580" marR="68580" marT="0" marB="0" anchor="ctr"/>
                </a:tc>
                <a:tc>
                  <a:txBody>
                    <a:bodyPr/>
                    <a:lstStyle/>
                    <a:p>
                      <a:pPr marL="484505" indent="-484505" algn="ctr">
                        <a:lnSpc>
                          <a:spcPct val="115000"/>
                        </a:lnSpc>
                        <a:spcAft>
                          <a:spcPts val="0"/>
                        </a:spcAft>
                      </a:pPr>
                      <a:r>
                        <a:rPr lang="en-AU" sz="2000">
                          <a:effectLst/>
                          <a:latin typeface="+mn-lt"/>
                          <a:ea typeface="Calibri"/>
                          <a:cs typeface="Times New Roman"/>
                        </a:rPr>
                        <a:t>138.5</a:t>
                      </a:r>
                    </a:p>
                  </a:txBody>
                  <a:tcPr marL="68580" marR="68580" marT="0" marB="0" anchor="ctr"/>
                </a:tc>
                <a:tc>
                  <a:txBody>
                    <a:bodyPr/>
                    <a:lstStyle/>
                    <a:p>
                      <a:pPr algn="ctr">
                        <a:lnSpc>
                          <a:spcPct val="115000"/>
                        </a:lnSpc>
                        <a:spcAft>
                          <a:spcPts val="0"/>
                        </a:spcAft>
                      </a:pPr>
                      <a:r>
                        <a:rPr lang="en-AU" sz="2000" dirty="0">
                          <a:effectLst/>
                          <a:latin typeface="+mn-lt"/>
                          <a:ea typeface="Calibri"/>
                          <a:cs typeface="Times New Roman"/>
                        </a:rPr>
                        <a:t>118.5</a:t>
                      </a:r>
                    </a:p>
                  </a:txBody>
                  <a:tcPr marL="68580" marR="68580" marT="0" marB="0" anchor="ctr"/>
                </a:tc>
                <a:tc>
                  <a:txBody>
                    <a:bodyPr/>
                    <a:lstStyle/>
                    <a:p>
                      <a:pPr algn="ctr">
                        <a:lnSpc>
                          <a:spcPct val="115000"/>
                        </a:lnSpc>
                        <a:spcAft>
                          <a:spcPts val="0"/>
                        </a:spcAft>
                      </a:pPr>
                      <a:r>
                        <a:rPr lang="en-AU" sz="2000" dirty="0">
                          <a:effectLst/>
                          <a:latin typeface="+mn-lt"/>
                          <a:ea typeface="Calibri"/>
                          <a:cs typeface="Times New Roman"/>
                        </a:rPr>
                        <a:t>53.0</a:t>
                      </a:r>
                    </a:p>
                  </a:txBody>
                  <a:tcPr marL="68580" marR="68580" marT="0" marB="0" anchor="ctr"/>
                </a:tc>
                <a:tc>
                  <a:txBody>
                    <a:bodyPr/>
                    <a:lstStyle/>
                    <a:p>
                      <a:pPr algn="ctr">
                        <a:lnSpc>
                          <a:spcPct val="115000"/>
                        </a:lnSpc>
                        <a:spcAft>
                          <a:spcPts val="0"/>
                        </a:spcAft>
                      </a:pPr>
                      <a:r>
                        <a:rPr lang="en-AU" sz="2000" dirty="0">
                          <a:effectLst/>
                          <a:latin typeface="+mn-lt"/>
                          <a:ea typeface="Calibri"/>
                          <a:cs typeface="Times New Roman"/>
                        </a:rPr>
                        <a:t>88.0</a:t>
                      </a:r>
                    </a:p>
                  </a:txBody>
                  <a:tcPr marL="68580" marR="68580" marT="0" marB="0" anchor="ctr"/>
                </a:tc>
              </a:tr>
              <a:tr h="370840">
                <a:tc>
                  <a:txBody>
                    <a:bodyPr/>
                    <a:lstStyle/>
                    <a:p>
                      <a:pPr>
                        <a:lnSpc>
                          <a:spcPct val="115000"/>
                        </a:lnSpc>
                        <a:spcAft>
                          <a:spcPts val="0"/>
                        </a:spcAft>
                      </a:pPr>
                      <a:r>
                        <a:rPr lang="en-AU" sz="2000" dirty="0">
                          <a:effectLst/>
                          <a:latin typeface="+mn-lt"/>
                          <a:ea typeface="Calibri"/>
                          <a:cs typeface="Times New Roman"/>
                        </a:rPr>
                        <a:t>BMI (kg/m</a:t>
                      </a:r>
                      <a:r>
                        <a:rPr lang="en-AU" sz="2000" baseline="30000" dirty="0">
                          <a:effectLst/>
                          <a:latin typeface="+mn-lt"/>
                          <a:ea typeface="Calibri"/>
                          <a:cs typeface="Times New Roman"/>
                        </a:rPr>
                        <a:t>2</a:t>
                      </a:r>
                      <a:r>
                        <a:rPr lang="en-AU" sz="2000" dirty="0" smtClean="0">
                          <a:effectLst/>
                          <a:latin typeface="+mn-lt"/>
                          <a:ea typeface="Calibri"/>
                          <a:cs typeface="Times New Roman"/>
                        </a:rPr>
                        <a:t>)</a:t>
                      </a:r>
                      <a:endParaRPr lang="en-AU" sz="2000" dirty="0">
                        <a:effectLst/>
                        <a:latin typeface="+mn-lt"/>
                        <a:ea typeface="Calibri"/>
                        <a:cs typeface="Times New Roman"/>
                      </a:endParaRPr>
                    </a:p>
                  </a:txBody>
                  <a:tcPr marL="68580" marR="68580" marT="0" marB="0" anchor="ctr"/>
                </a:tc>
                <a:tc>
                  <a:txBody>
                    <a:bodyPr/>
                    <a:lstStyle/>
                    <a:p>
                      <a:pPr marL="484505" indent="-484505" algn="ctr">
                        <a:lnSpc>
                          <a:spcPct val="115000"/>
                        </a:lnSpc>
                        <a:spcAft>
                          <a:spcPts val="0"/>
                        </a:spcAft>
                      </a:pPr>
                      <a:r>
                        <a:rPr lang="en-AU" sz="2000">
                          <a:effectLst/>
                          <a:latin typeface="+mn-lt"/>
                          <a:ea typeface="Calibri"/>
                          <a:cs typeface="Times New Roman"/>
                        </a:rPr>
                        <a:t>45.7</a:t>
                      </a:r>
                    </a:p>
                  </a:txBody>
                  <a:tcPr marL="68580" marR="68580" marT="0" marB="0" anchor="ctr"/>
                </a:tc>
                <a:tc>
                  <a:txBody>
                    <a:bodyPr/>
                    <a:lstStyle/>
                    <a:p>
                      <a:pPr algn="ctr">
                        <a:lnSpc>
                          <a:spcPct val="115000"/>
                        </a:lnSpc>
                        <a:spcAft>
                          <a:spcPts val="0"/>
                        </a:spcAft>
                      </a:pPr>
                      <a:r>
                        <a:rPr lang="en-AU" sz="2000">
                          <a:effectLst/>
                          <a:latin typeface="+mn-lt"/>
                          <a:ea typeface="Calibri"/>
                          <a:cs typeface="Times New Roman"/>
                        </a:rPr>
                        <a:t>34.6</a:t>
                      </a:r>
                    </a:p>
                  </a:txBody>
                  <a:tcPr marL="68580" marR="68580" marT="0" marB="0" anchor="ctr"/>
                </a:tc>
                <a:tc>
                  <a:txBody>
                    <a:bodyPr/>
                    <a:lstStyle/>
                    <a:p>
                      <a:pPr algn="ctr">
                        <a:lnSpc>
                          <a:spcPct val="115000"/>
                        </a:lnSpc>
                        <a:spcAft>
                          <a:spcPts val="0"/>
                        </a:spcAft>
                      </a:pPr>
                      <a:r>
                        <a:rPr lang="en-AU" sz="2000" dirty="0">
                          <a:effectLst/>
                          <a:latin typeface="+mn-lt"/>
                          <a:ea typeface="Calibri"/>
                          <a:cs typeface="Times New Roman"/>
                        </a:rPr>
                        <a:t>21.8</a:t>
                      </a:r>
                    </a:p>
                  </a:txBody>
                  <a:tcPr marL="68580" marR="68580" marT="0" marB="0" anchor="ctr"/>
                </a:tc>
                <a:tc>
                  <a:txBody>
                    <a:bodyPr/>
                    <a:lstStyle/>
                    <a:p>
                      <a:pPr algn="ctr">
                        <a:lnSpc>
                          <a:spcPct val="115000"/>
                        </a:lnSpc>
                        <a:spcAft>
                          <a:spcPts val="0"/>
                        </a:spcAft>
                      </a:pPr>
                      <a:r>
                        <a:rPr lang="en-AU" sz="2000" dirty="0">
                          <a:effectLst/>
                          <a:latin typeface="+mn-lt"/>
                          <a:ea typeface="Calibri"/>
                          <a:cs typeface="Times New Roman"/>
                        </a:rPr>
                        <a:t>29.4</a:t>
                      </a:r>
                    </a:p>
                  </a:txBody>
                  <a:tcPr marL="68580" marR="68580" marT="0" marB="0" anchor="ctr"/>
                </a:tc>
              </a:tr>
              <a:tr h="370840">
                <a:tc>
                  <a:txBody>
                    <a:bodyPr/>
                    <a:lstStyle/>
                    <a:p>
                      <a:pPr>
                        <a:lnSpc>
                          <a:spcPct val="115000"/>
                        </a:lnSpc>
                        <a:spcAft>
                          <a:spcPts val="0"/>
                        </a:spcAft>
                      </a:pPr>
                      <a:r>
                        <a:rPr lang="en-AU" sz="2000" dirty="0" smtClean="0">
                          <a:effectLst/>
                          <a:latin typeface="+mn-lt"/>
                          <a:ea typeface="Calibri"/>
                          <a:cs typeface="Times New Roman"/>
                        </a:rPr>
                        <a:t>Serum </a:t>
                      </a:r>
                      <a:r>
                        <a:rPr lang="en-AU" sz="2000" dirty="0" err="1" smtClean="0">
                          <a:effectLst/>
                          <a:latin typeface="+mn-lt"/>
                          <a:ea typeface="Calibri"/>
                          <a:cs typeface="Times New Roman"/>
                        </a:rPr>
                        <a:t>Creatinine</a:t>
                      </a:r>
                      <a:r>
                        <a:rPr lang="en-AU" sz="2000" dirty="0" smtClean="0">
                          <a:effectLst/>
                          <a:latin typeface="+mn-lt"/>
                          <a:ea typeface="Calibri"/>
                          <a:cs typeface="Times New Roman"/>
                        </a:rPr>
                        <a:t> (</a:t>
                      </a:r>
                      <a:r>
                        <a:rPr lang="en-AU" sz="2000" dirty="0" err="1" smtClean="0">
                          <a:effectLst/>
                          <a:latin typeface="+mn-lt"/>
                          <a:ea typeface="Calibri"/>
                          <a:cs typeface="Times New Roman"/>
                        </a:rPr>
                        <a:t>μmol</a:t>
                      </a:r>
                      <a:r>
                        <a:rPr lang="en-AU" sz="2000" dirty="0" smtClean="0">
                          <a:solidFill>
                            <a:srgbClr val="000000"/>
                          </a:solidFill>
                          <a:effectLst/>
                          <a:latin typeface="+mn-lt"/>
                          <a:ea typeface="Calibri"/>
                          <a:cs typeface="Times New Roman"/>
                        </a:rPr>
                        <a:t>/L)</a:t>
                      </a:r>
                    </a:p>
                    <a:p>
                      <a:pPr>
                        <a:lnSpc>
                          <a:spcPct val="115000"/>
                        </a:lnSpc>
                        <a:spcAft>
                          <a:spcPts val="0"/>
                        </a:spcAft>
                      </a:pPr>
                      <a:r>
                        <a:rPr lang="en-AU" sz="1750" dirty="0" smtClean="0">
                          <a:effectLst/>
                          <a:latin typeface="+mn-lt"/>
                          <a:ea typeface="Calibri"/>
                          <a:cs typeface="Times New Roman"/>
                        </a:rPr>
                        <a:t>[normal</a:t>
                      </a:r>
                      <a:r>
                        <a:rPr lang="en-AU" sz="1750" baseline="0" dirty="0" smtClean="0">
                          <a:effectLst/>
                          <a:latin typeface="+mn-lt"/>
                          <a:ea typeface="Calibri"/>
                          <a:cs typeface="Times New Roman"/>
                        </a:rPr>
                        <a:t> range: 60-120 </a:t>
                      </a:r>
                      <a:r>
                        <a:rPr lang="en-AU" sz="1750" dirty="0" err="1" smtClean="0">
                          <a:effectLst/>
                          <a:latin typeface="+mn-lt"/>
                          <a:ea typeface="Calibri"/>
                          <a:cs typeface="Times New Roman"/>
                        </a:rPr>
                        <a:t>μmol</a:t>
                      </a:r>
                      <a:r>
                        <a:rPr lang="en-AU" sz="1750" dirty="0" smtClean="0">
                          <a:effectLst/>
                          <a:latin typeface="+mn-lt"/>
                          <a:ea typeface="Calibri"/>
                          <a:cs typeface="Times New Roman"/>
                        </a:rPr>
                        <a:t>/L</a:t>
                      </a:r>
                      <a:r>
                        <a:rPr lang="en-AU" sz="1750" baseline="0" dirty="0" smtClean="0">
                          <a:effectLst/>
                          <a:latin typeface="+mn-lt"/>
                          <a:ea typeface="Calibri"/>
                          <a:cs typeface="Times New Roman"/>
                        </a:rPr>
                        <a:t>]</a:t>
                      </a:r>
                      <a:endParaRPr lang="en-AU" sz="1750" dirty="0">
                        <a:effectLst/>
                        <a:latin typeface="+mn-lt"/>
                        <a:ea typeface="Calibri"/>
                        <a:cs typeface="Times New Roman"/>
                      </a:endParaRPr>
                    </a:p>
                  </a:txBody>
                  <a:tcPr marL="68580" marR="68580" marT="0" marB="0" anchor="ctr"/>
                </a:tc>
                <a:tc>
                  <a:txBody>
                    <a:bodyPr/>
                    <a:lstStyle/>
                    <a:p>
                      <a:pPr marL="484505" indent="-484505" algn="ctr">
                        <a:lnSpc>
                          <a:spcPct val="115000"/>
                        </a:lnSpc>
                        <a:spcAft>
                          <a:spcPts val="0"/>
                        </a:spcAft>
                      </a:pPr>
                      <a:r>
                        <a:rPr lang="en-AU" sz="2000" dirty="0" smtClean="0">
                          <a:effectLst/>
                          <a:latin typeface="+mn-lt"/>
                          <a:ea typeface="Calibri"/>
                          <a:cs typeface="Times New Roman"/>
                        </a:rPr>
                        <a:t>919</a:t>
                      </a:r>
                      <a:endParaRPr lang="en-AU" sz="2000" dirty="0">
                        <a:effectLst/>
                        <a:latin typeface="+mn-lt"/>
                        <a:ea typeface="Calibri"/>
                        <a:cs typeface="Times New Roman"/>
                      </a:endParaRPr>
                    </a:p>
                  </a:txBody>
                  <a:tcPr marL="68580" marR="68580" marT="0" marB="0" anchor="ctr"/>
                </a:tc>
                <a:tc>
                  <a:txBody>
                    <a:bodyPr/>
                    <a:lstStyle/>
                    <a:p>
                      <a:pPr algn="ctr">
                        <a:lnSpc>
                          <a:spcPct val="115000"/>
                        </a:lnSpc>
                        <a:spcAft>
                          <a:spcPts val="0"/>
                        </a:spcAft>
                      </a:pPr>
                      <a:r>
                        <a:rPr lang="en-AU" sz="2000" dirty="0" smtClean="0">
                          <a:effectLst/>
                          <a:latin typeface="+mn-lt"/>
                          <a:ea typeface="Calibri"/>
                          <a:cs typeface="Times New Roman"/>
                        </a:rPr>
                        <a:t>695</a:t>
                      </a:r>
                      <a:endParaRPr lang="en-AU" sz="2000" dirty="0">
                        <a:effectLst/>
                        <a:latin typeface="+mn-lt"/>
                        <a:ea typeface="Calibri"/>
                        <a:cs typeface="Times New Roman"/>
                      </a:endParaRPr>
                    </a:p>
                  </a:txBody>
                  <a:tcPr marL="68580" marR="68580" marT="0" marB="0" anchor="ctr"/>
                </a:tc>
                <a:tc>
                  <a:txBody>
                    <a:bodyPr/>
                    <a:lstStyle/>
                    <a:p>
                      <a:pPr algn="ctr">
                        <a:lnSpc>
                          <a:spcPct val="115000"/>
                        </a:lnSpc>
                        <a:spcAft>
                          <a:spcPts val="0"/>
                        </a:spcAft>
                      </a:pPr>
                      <a:r>
                        <a:rPr lang="en-AU" sz="2000" dirty="0" smtClean="0">
                          <a:effectLst/>
                          <a:latin typeface="+mn-lt"/>
                          <a:ea typeface="Calibri"/>
                          <a:cs typeface="Times New Roman"/>
                        </a:rPr>
                        <a:t>748</a:t>
                      </a:r>
                      <a:endParaRPr lang="en-AU" sz="2000" dirty="0">
                        <a:effectLst/>
                        <a:latin typeface="+mn-lt"/>
                        <a:ea typeface="Calibri"/>
                        <a:cs typeface="Times New Roman"/>
                      </a:endParaRPr>
                    </a:p>
                  </a:txBody>
                  <a:tcPr marL="68580" marR="68580" marT="0" marB="0" anchor="ctr"/>
                </a:tc>
                <a:tc>
                  <a:txBody>
                    <a:bodyPr/>
                    <a:lstStyle/>
                    <a:p>
                      <a:pPr algn="ctr">
                        <a:lnSpc>
                          <a:spcPct val="115000"/>
                        </a:lnSpc>
                        <a:spcAft>
                          <a:spcPts val="0"/>
                        </a:spcAft>
                      </a:pPr>
                      <a:r>
                        <a:rPr lang="en-AU" sz="2000" dirty="0" smtClean="0">
                          <a:effectLst/>
                          <a:latin typeface="+mn-lt"/>
                          <a:ea typeface="Calibri"/>
                          <a:cs typeface="Times New Roman"/>
                        </a:rPr>
                        <a:t>696</a:t>
                      </a:r>
                      <a:endParaRPr lang="en-AU" sz="2000" dirty="0">
                        <a:effectLst/>
                        <a:latin typeface="+mn-lt"/>
                        <a:ea typeface="Calibri"/>
                        <a:cs typeface="Times New Roman"/>
                      </a:endParaRPr>
                    </a:p>
                  </a:txBody>
                  <a:tcPr marL="68580" marR="68580" marT="0" marB="0" anchor="ctr"/>
                </a:tc>
              </a:tr>
              <a:tr h="370840">
                <a:tc>
                  <a:txBody>
                    <a:bodyPr/>
                    <a:lstStyle/>
                    <a:p>
                      <a:pPr>
                        <a:lnSpc>
                          <a:spcPct val="115000"/>
                        </a:lnSpc>
                        <a:spcAft>
                          <a:spcPts val="0"/>
                        </a:spcAft>
                      </a:pPr>
                      <a:r>
                        <a:rPr lang="en-AU" sz="2000" dirty="0" err="1" smtClean="0">
                          <a:effectLst/>
                          <a:latin typeface="+mn-lt"/>
                          <a:ea typeface="Calibri"/>
                          <a:cs typeface="Times New Roman"/>
                        </a:rPr>
                        <a:t>Creatinine</a:t>
                      </a:r>
                      <a:r>
                        <a:rPr lang="en-AU" sz="2000" dirty="0" smtClean="0">
                          <a:effectLst/>
                          <a:latin typeface="+mn-lt"/>
                          <a:ea typeface="Calibri"/>
                          <a:cs typeface="Times New Roman"/>
                        </a:rPr>
                        <a:t> Clearance </a:t>
                      </a:r>
                    </a:p>
                    <a:p>
                      <a:pPr>
                        <a:lnSpc>
                          <a:spcPct val="115000"/>
                        </a:lnSpc>
                        <a:spcAft>
                          <a:spcPts val="0"/>
                        </a:spcAft>
                      </a:pPr>
                      <a:r>
                        <a:rPr lang="en-AU" sz="2000" dirty="0" smtClean="0">
                          <a:effectLst/>
                          <a:latin typeface="+mn-lt"/>
                          <a:ea typeface="Calibri"/>
                          <a:cs typeface="Times New Roman"/>
                        </a:rPr>
                        <a:t>(mL/min)</a:t>
                      </a:r>
                      <a:endParaRPr lang="en-AU" sz="2000" dirty="0">
                        <a:effectLst/>
                        <a:latin typeface="+mn-lt"/>
                        <a:ea typeface="Calibri"/>
                        <a:cs typeface="Times New Roman"/>
                      </a:endParaRPr>
                    </a:p>
                  </a:txBody>
                  <a:tcPr marL="68580" marR="68580" marT="0" marB="0" anchor="ctr"/>
                </a:tc>
                <a:tc>
                  <a:txBody>
                    <a:bodyPr/>
                    <a:lstStyle/>
                    <a:p>
                      <a:pPr marL="484505" indent="-484505" algn="ctr">
                        <a:lnSpc>
                          <a:spcPct val="115000"/>
                        </a:lnSpc>
                        <a:spcAft>
                          <a:spcPts val="0"/>
                        </a:spcAft>
                      </a:pPr>
                      <a:r>
                        <a:rPr lang="en-AU" sz="2000" dirty="0" smtClean="0">
                          <a:effectLst/>
                          <a:latin typeface="+mn-lt"/>
                          <a:ea typeface="Calibri"/>
                          <a:cs typeface="Times New Roman"/>
                        </a:rPr>
                        <a:t>8.3</a:t>
                      </a:r>
                      <a:endParaRPr lang="en-AU" sz="2000" dirty="0">
                        <a:effectLst/>
                        <a:latin typeface="+mn-lt"/>
                        <a:ea typeface="Calibri"/>
                        <a:cs typeface="Times New Roman"/>
                      </a:endParaRPr>
                    </a:p>
                  </a:txBody>
                  <a:tcPr marL="68580" marR="68580" marT="0" marB="0" anchor="ctr"/>
                </a:tc>
                <a:tc>
                  <a:txBody>
                    <a:bodyPr/>
                    <a:lstStyle/>
                    <a:p>
                      <a:pPr algn="ctr">
                        <a:lnSpc>
                          <a:spcPct val="115000"/>
                        </a:lnSpc>
                        <a:spcAft>
                          <a:spcPts val="0"/>
                        </a:spcAft>
                      </a:pPr>
                      <a:r>
                        <a:rPr lang="en-AU" sz="2000" dirty="0" smtClean="0">
                          <a:effectLst/>
                          <a:latin typeface="+mn-lt"/>
                          <a:ea typeface="Calibri"/>
                          <a:cs typeface="Times New Roman"/>
                        </a:rPr>
                        <a:t>10.0</a:t>
                      </a:r>
                      <a:endParaRPr lang="en-AU" sz="2000" dirty="0">
                        <a:effectLst/>
                        <a:latin typeface="+mn-lt"/>
                        <a:ea typeface="Calibri"/>
                        <a:cs typeface="Times New Roman"/>
                      </a:endParaRPr>
                    </a:p>
                  </a:txBody>
                  <a:tcPr marL="68580" marR="68580" marT="0" marB="0" anchor="ctr"/>
                </a:tc>
                <a:tc>
                  <a:txBody>
                    <a:bodyPr/>
                    <a:lstStyle/>
                    <a:p>
                      <a:pPr algn="ctr">
                        <a:lnSpc>
                          <a:spcPct val="115000"/>
                        </a:lnSpc>
                        <a:spcAft>
                          <a:spcPts val="0"/>
                        </a:spcAft>
                      </a:pPr>
                      <a:r>
                        <a:rPr lang="en-AU" sz="2000" dirty="0" smtClean="0">
                          <a:effectLst/>
                          <a:latin typeface="+mn-lt"/>
                          <a:ea typeface="Calibri"/>
                          <a:cs typeface="Times New Roman"/>
                        </a:rPr>
                        <a:t>4.3</a:t>
                      </a:r>
                      <a:endParaRPr lang="en-AU" sz="2000" dirty="0">
                        <a:effectLst/>
                        <a:latin typeface="+mn-lt"/>
                        <a:ea typeface="Calibri"/>
                        <a:cs typeface="Times New Roman"/>
                      </a:endParaRPr>
                    </a:p>
                  </a:txBody>
                  <a:tcPr marL="68580" marR="68580" marT="0" marB="0" anchor="ctr"/>
                </a:tc>
                <a:tc>
                  <a:txBody>
                    <a:bodyPr/>
                    <a:lstStyle/>
                    <a:p>
                      <a:pPr algn="ctr">
                        <a:lnSpc>
                          <a:spcPct val="115000"/>
                        </a:lnSpc>
                        <a:spcAft>
                          <a:spcPts val="0"/>
                        </a:spcAft>
                      </a:pPr>
                      <a:r>
                        <a:rPr lang="en-AU" sz="2000" dirty="0" smtClean="0">
                          <a:effectLst/>
                          <a:latin typeface="+mn-lt"/>
                          <a:ea typeface="Calibri"/>
                          <a:cs typeface="Times New Roman"/>
                        </a:rPr>
                        <a:t>7.8</a:t>
                      </a:r>
                      <a:endParaRPr lang="en-AU" sz="2000" dirty="0">
                        <a:effectLst/>
                        <a:latin typeface="+mn-lt"/>
                        <a:ea typeface="Calibri"/>
                        <a:cs typeface="Times New Roman"/>
                      </a:endParaRPr>
                    </a:p>
                  </a:txBody>
                  <a:tcPr marL="68580" marR="68580" marT="0" marB="0" anchor="ctr"/>
                </a:tc>
              </a:tr>
            </a:tbl>
          </a:graphicData>
        </a:graphic>
      </p:graphicFrame>
      <p:sp>
        <p:nvSpPr>
          <p:cNvPr id="5" name="TextBox 4"/>
          <p:cNvSpPr txBox="1"/>
          <p:nvPr/>
        </p:nvSpPr>
        <p:spPr>
          <a:xfrm>
            <a:off x="8872947" y="6578200"/>
            <a:ext cx="216024" cy="269304"/>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t>6</a:t>
            </a:r>
          </a:p>
        </p:txBody>
      </p:sp>
      <p:sp>
        <p:nvSpPr>
          <p:cNvPr id="8" name="Rectangle 7"/>
          <p:cNvSpPr/>
          <p:nvPr/>
        </p:nvSpPr>
        <p:spPr>
          <a:xfrm>
            <a:off x="467544" y="3861048"/>
            <a:ext cx="8208912" cy="1368152"/>
          </a:xfrm>
          <a:prstGeom prst="rect">
            <a:avLst/>
          </a:prstGeom>
          <a:noFill/>
          <a:ln w="38100" cmpd="sng">
            <a:solidFill>
              <a:srgbClr val="CC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269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0A1A8"/>
                </a:solidFill>
                <a:latin typeface="+mn-lt"/>
              </a:rPr>
              <a:t>Results: </a:t>
            </a:r>
            <a:br>
              <a:rPr lang="en-US" b="1" dirty="0" smtClean="0">
                <a:solidFill>
                  <a:srgbClr val="60A1A8"/>
                </a:solidFill>
                <a:latin typeface="+mn-lt"/>
              </a:rPr>
            </a:br>
            <a:r>
              <a:rPr lang="en-US" b="1" dirty="0" smtClean="0">
                <a:solidFill>
                  <a:srgbClr val="60A1A8"/>
                </a:solidFill>
                <a:latin typeface="+mn-lt"/>
              </a:rPr>
              <a:t>Safety</a:t>
            </a:r>
            <a:endParaRPr lang="en-US" b="1" dirty="0">
              <a:solidFill>
                <a:srgbClr val="60A1A8"/>
              </a:solidFill>
              <a:latin typeface="+mn-lt"/>
            </a:endParaRPr>
          </a:p>
        </p:txBody>
      </p:sp>
      <p:sp>
        <p:nvSpPr>
          <p:cNvPr id="4" name="TextBox 3"/>
          <p:cNvSpPr txBox="1"/>
          <p:nvPr/>
        </p:nvSpPr>
        <p:spPr>
          <a:xfrm>
            <a:off x="8841462" y="6578200"/>
            <a:ext cx="379573" cy="269304"/>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t>13</a:t>
            </a:r>
          </a:p>
        </p:txBody>
      </p:sp>
      <p:pic>
        <p:nvPicPr>
          <p:cNvPr id="9" name="Picture 8" descr="Pre-HDF Met &amp; Lactate.pdf"/>
          <p:cNvPicPr>
            <a:picLocks noChangeAspect="1"/>
          </p:cNvPicPr>
          <p:nvPr/>
        </p:nvPicPr>
        <p:blipFill rotWithShape="1">
          <a:blip r:embed="rId3">
            <a:extLst>
              <a:ext uri="{28A0092B-C50C-407E-A947-70E740481C1C}">
                <a14:useLocalDpi xmlns:a14="http://schemas.microsoft.com/office/drawing/2010/main" val="0"/>
              </a:ext>
            </a:extLst>
          </a:blip>
          <a:srcRect b="1482"/>
          <a:stretch/>
        </p:blipFill>
        <p:spPr>
          <a:xfrm>
            <a:off x="2483768" y="59764"/>
            <a:ext cx="6536308" cy="6047281"/>
          </a:xfrm>
          <a:prstGeom prst="rect">
            <a:avLst/>
          </a:prstGeom>
        </p:spPr>
      </p:pic>
      <p:pic>
        <p:nvPicPr>
          <p:cNvPr id="10" name="Picture 9"/>
          <p:cNvPicPr>
            <a:picLocks noChangeAspect="1"/>
          </p:cNvPicPr>
          <p:nvPr/>
        </p:nvPicPr>
        <p:blipFill>
          <a:blip r:embed="rId4"/>
          <a:stretch>
            <a:fillRect/>
          </a:stretch>
        </p:blipFill>
        <p:spPr>
          <a:xfrm>
            <a:off x="323528" y="4293096"/>
            <a:ext cx="2235200" cy="1587500"/>
          </a:xfrm>
          <a:prstGeom prst="rect">
            <a:avLst/>
          </a:prstGeom>
        </p:spPr>
      </p:pic>
      <p:cxnSp>
        <p:nvCxnSpPr>
          <p:cNvPr id="11" name="Straight Arrow Connector 10"/>
          <p:cNvCxnSpPr/>
          <p:nvPr/>
        </p:nvCxnSpPr>
        <p:spPr>
          <a:xfrm>
            <a:off x="4211960" y="4437112"/>
            <a:ext cx="0" cy="288032"/>
          </a:xfrm>
          <a:prstGeom prst="straightConnector1">
            <a:avLst/>
          </a:prstGeom>
          <a:ln w="28575" cmpd="sng">
            <a:solidFill>
              <a:srgbClr val="CC0000"/>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11560" y="3861048"/>
            <a:ext cx="1746492" cy="338554"/>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600" b="1" i="0" u="none" strike="noStrike" kern="1200" cap="none" spc="0" normalizeH="0" baseline="0" noProof="0" dirty="0" smtClean="0">
                <a:ln>
                  <a:noFill/>
                </a:ln>
                <a:solidFill>
                  <a:srgbClr val="CC0000"/>
                </a:solidFill>
                <a:effectLst/>
                <a:uLnTx/>
                <a:uFillTx/>
                <a:latin typeface="+mn-lt"/>
                <a:ea typeface="+mn-ea"/>
                <a:cs typeface="+mn-cs"/>
              </a:rPr>
              <a:t>Dose Reduction</a:t>
            </a:r>
          </a:p>
        </p:txBody>
      </p:sp>
      <p:cxnSp>
        <p:nvCxnSpPr>
          <p:cNvPr id="16" name="Straight Arrow Connector 15"/>
          <p:cNvCxnSpPr/>
          <p:nvPr/>
        </p:nvCxnSpPr>
        <p:spPr>
          <a:xfrm>
            <a:off x="494568" y="3892526"/>
            <a:ext cx="0" cy="288032"/>
          </a:xfrm>
          <a:prstGeom prst="straightConnector1">
            <a:avLst/>
          </a:prstGeom>
          <a:ln w="28575" cmpd="sng">
            <a:solidFill>
              <a:srgbClr val="CC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7767722" y="5373216"/>
            <a:ext cx="0" cy="288032"/>
          </a:xfrm>
          <a:prstGeom prst="straightConnector1">
            <a:avLst/>
          </a:prstGeom>
          <a:ln w="28575" cmpd="sng">
            <a:solidFill>
              <a:srgbClr val="CC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3896558" y="548680"/>
            <a:ext cx="0" cy="288032"/>
          </a:xfrm>
          <a:prstGeom prst="straightConnector1">
            <a:avLst/>
          </a:prstGeom>
          <a:ln w="28575" cmpd="sng">
            <a:solidFill>
              <a:srgbClr val="CC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7414002" y="1678912"/>
            <a:ext cx="0" cy="288032"/>
          </a:xfrm>
          <a:prstGeom prst="straightConnector1">
            <a:avLst/>
          </a:prstGeom>
          <a:ln w="28575" cmpd="sng">
            <a:solidFill>
              <a:srgbClr val="CC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283960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95536" y="1412776"/>
            <a:ext cx="3672408" cy="3630389"/>
          </a:xfrm>
        </p:spPr>
        <p:txBody>
          <a:bodyPr/>
          <a:lstStyle/>
          <a:p>
            <a:r>
              <a:rPr lang="en-US" sz="2000" dirty="0" smtClean="0"/>
              <a:t>Longitudinal</a:t>
            </a:r>
            <a:r>
              <a:rPr lang="en-US" sz="2000" dirty="0"/>
              <a:t> </a:t>
            </a:r>
            <a:r>
              <a:rPr lang="en-US" sz="2000" dirty="0" smtClean="0"/>
              <a:t>study (CTN) </a:t>
            </a:r>
            <a:r>
              <a:rPr lang="en-US" sz="2000" dirty="0" smtClean="0"/>
              <a:t>of diabetic patients in dialysis taking metformin 250 mg post each dialysis session</a:t>
            </a:r>
          </a:p>
          <a:p>
            <a:r>
              <a:rPr lang="en-US" sz="2000" dirty="0" smtClean="0"/>
              <a:t>Metformin &amp; lactate concentration monitored pre-dialysis</a:t>
            </a:r>
          </a:p>
          <a:p>
            <a:r>
              <a:rPr lang="en-US" sz="2000" dirty="0" smtClean="0"/>
              <a:t>Proposed 50 subjects at SVH and Liverpool dialysis </a:t>
            </a:r>
            <a:r>
              <a:rPr lang="en-US" sz="2000" dirty="0" err="1" smtClean="0"/>
              <a:t>centres</a:t>
            </a:r>
            <a:endParaRPr lang="en-US" sz="2000" dirty="0"/>
          </a:p>
        </p:txBody>
      </p:sp>
      <p:sp>
        <p:nvSpPr>
          <p:cNvPr id="2" name="Title 1"/>
          <p:cNvSpPr>
            <a:spLocks noGrp="1"/>
          </p:cNvSpPr>
          <p:nvPr>
            <p:ph type="title"/>
          </p:nvPr>
        </p:nvSpPr>
        <p:spPr>
          <a:xfrm>
            <a:off x="467544" y="260648"/>
            <a:ext cx="8229600" cy="792088"/>
          </a:xfrm>
        </p:spPr>
        <p:txBody>
          <a:bodyPr/>
          <a:lstStyle/>
          <a:p>
            <a:pPr algn="ctr"/>
            <a:r>
              <a:rPr lang="en-US" dirty="0" smtClean="0">
                <a:latin typeface="+mn-lt"/>
              </a:rPr>
              <a:t>Metformin Dialysis Study II </a:t>
            </a:r>
            <a:endParaRPr lang="en-US" dirty="0">
              <a:latin typeface="+mn-lt"/>
            </a:endParaRPr>
          </a:p>
        </p:txBody>
      </p:sp>
      <p:sp>
        <p:nvSpPr>
          <p:cNvPr id="4" name="Content Placeholder 3"/>
          <p:cNvSpPr>
            <a:spLocks noGrp="1"/>
          </p:cNvSpPr>
          <p:nvPr>
            <p:ph sz="quarter" idx="4"/>
          </p:nvPr>
        </p:nvSpPr>
        <p:spPr>
          <a:xfrm>
            <a:off x="4139952" y="1412776"/>
            <a:ext cx="4896544" cy="3630389"/>
          </a:xfrm>
        </p:spPr>
        <p:txBody>
          <a:bodyPr/>
          <a:lstStyle/>
          <a:p>
            <a:r>
              <a:rPr lang="en-US" sz="2000" dirty="0" smtClean="0"/>
              <a:t>8 patients entered</a:t>
            </a:r>
          </a:p>
          <a:p>
            <a:r>
              <a:rPr lang="en-US" sz="2000" dirty="0" smtClean="0"/>
              <a:t>Patient 1, aged 63</a:t>
            </a:r>
            <a:r>
              <a:rPr lang="en-US" sz="2000" dirty="0" smtClean="0"/>
              <a:t>,</a:t>
            </a:r>
            <a:r>
              <a:rPr lang="is-IS" sz="2000" dirty="0"/>
              <a:t> </a:t>
            </a:r>
            <a:r>
              <a:rPr lang="en-US" sz="2000" dirty="0" smtClean="0"/>
              <a:t>died </a:t>
            </a:r>
            <a:r>
              <a:rPr lang="en-US" sz="2000" dirty="0" smtClean="0"/>
              <a:t>~ 45 minutes post dialysis</a:t>
            </a:r>
          </a:p>
          <a:p>
            <a:pPr lvl="1"/>
            <a:r>
              <a:rPr lang="en-US" sz="2000" dirty="0" smtClean="0"/>
              <a:t>Been on metformin since first study </a:t>
            </a:r>
          </a:p>
          <a:p>
            <a:pPr lvl="1"/>
            <a:r>
              <a:rPr lang="en-US" sz="2000" dirty="0" smtClean="0"/>
              <a:t>Pre-dialysis </a:t>
            </a:r>
            <a:r>
              <a:rPr lang="en-US" sz="2000" dirty="0" smtClean="0"/>
              <a:t>metformin </a:t>
            </a:r>
            <a:r>
              <a:rPr lang="en-US" sz="2000" dirty="0" smtClean="0"/>
              <a:t>2.2 mg/L</a:t>
            </a:r>
            <a:r>
              <a:rPr lang="is-IS" sz="2000" dirty="0" smtClean="0"/>
              <a:t>; lactate 0.8 mmol/</a:t>
            </a:r>
            <a:r>
              <a:rPr lang="is-IS" sz="2000" dirty="0" smtClean="0"/>
              <a:t>L (4 days prior)</a:t>
            </a:r>
            <a:endParaRPr lang="is-IS" sz="2000" dirty="0" smtClean="0"/>
          </a:p>
          <a:p>
            <a:pPr lvl="1"/>
            <a:r>
              <a:rPr lang="is-IS" sz="2000" dirty="0" smtClean="0"/>
              <a:t>Cardiac arrest</a:t>
            </a:r>
            <a:r>
              <a:rPr lang="is-IS" sz="2000" baseline="30000" dirty="0" smtClean="0"/>
              <a:t>*</a:t>
            </a:r>
            <a:r>
              <a:rPr lang="is-IS" sz="2000" dirty="0" smtClean="0"/>
              <a:t>, unspecified</a:t>
            </a:r>
            <a:endParaRPr lang="is-IS" sz="2000" dirty="0" smtClean="0"/>
          </a:p>
          <a:p>
            <a:r>
              <a:rPr lang="is-IS" sz="2000" dirty="0" smtClean="0"/>
              <a:t>Patient 2, aged 64, died </a:t>
            </a:r>
            <a:r>
              <a:rPr lang="is-IS" sz="2000" dirty="0" smtClean="0"/>
              <a:t>at home </a:t>
            </a:r>
            <a:r>
              <a:rPr lang="is-IS" sz="2000" dirty="0" smtClean="0"/>
              <a:t>post </a:t>
            </a:r>
            <a:r>
              <a:rPr lang="is-IS" sz="2000" dirty="0" smtClean="0"/>
              <a:t>dialysis</a:t>
            </a:r>
            <a:r>
              <a:rPr lang="is-IS" sz="2000" baseline="30000" dirty="0" smtClean="0"/>
              <a:t>#</a:t>
            </a:r>
            <a:endParaRPr lang="is-IS" sz="2000" baseline="30000" dirty="0" smtClean="0"/>
          </a:p>
          <a:p>
            <a:pPr lvl="1"/>
            <a:r>
              <a:rPr lang="en-AU" sz="2000" dirty="0" smtClean="0"/>
              <a:t>2 </a:t>
            </a:r>
            <a:r>
              <a:rPr lang="is-IS" sz="2000" dirty="0" smtClean="0"/>
              <a:t>weeks on metformin</a:t>
            </a:r>
          </a:p>
          <a:p>
            <a:pPr lvl="1"/>
            <a:r>
              <a:rPr lang="is-IS" sz="2000" dirty="0" smtClean="0"/>
              <a:t>Pre-dialysis metformin 1.1 mg/L; lactate 2.7 mmol/L</a:t>
            </a:r>
            <a:r>
              <a:rPr lang="is-IS" sz="2000" dirty="0"/>
              <a:t> </a:t>
            </a:r>
            <a:r>
              <a:rPr lang="is-IS" sz="2000" dirty="0" smtClean="0"/>
              <a:t>(7 days prior)</a:t>
            </a:r>
            <a:endParaRPr lang="is-IS" sz="2000" dirty="0" smtClean="0"/>
          </a:p>
          <a:p>
            <a:pPr lvl="1"/>
            <a:r>
              <a:rPr lang="is-IS" sz="2000" dirty="0" smtClean="0"/>
              <a:t>Presumed MI (coroner’s verdict)</a:t>
            </a:r>
          </a:p>
        </p:txBody>
      </p:sp>
      <p:sp>
        <p:nvSpPr>
          <p:cNvPr id="5" name="TextBox 4"/>
          <p:cNvSpPr txBox="1"/>
          <p:nvPr/>
        </p:nvSpPr>
        <p:spPr>
          <a:xfrm>
            <a:off x="611560" y="908720"/>
            <a:ext cx="3312368" cy="461665"/>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2400" b="1" i="0" u="none" strike="noStrike" kern="1200" cap="none" spc="0" normalizeH="0" baseline="0" noProof="0" dirty="0" smtClean="0">
                <a:ln>
                  <a:noFill/>
                </a:ln>
                <a:solidFill>
                  <a:schemeClr val="tx1"/>
                </a:solidFill>
                <a:effectLst/>
                <a:uLnTx/>
                <a:uFillTx/>
                <a:latin typeface="Sommet bold"/>
                <a:ea typeface="+mn-ea"/>
                <a:cs typeface="+mn-cs"/>
              </a:rPr>
              <a:t>Protocol</a:t>
            </a:r>
          </a:p>
        </p:txBody>
      </p:sp>
      <p:sp>
        <p:nvSpPr>
          <p:cNvPr id="7" name="TextBox 6"/>
          <p:cNvSpPr txBox="1"/>
          <p:nvPr/>
        </p:nvSpPr>
        <p:spPr>
          <a:xfrm>
            <a:off x="4788024" y="908720"/>
            <a:ext cx="3528392" cy="461665"/>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2400" b="1" i="0" u="none" strike="noStrike" kern="1200" cap="none" spc="0" normalizeH="0" baseline="0" noProof="0" dirty="0" smtClean="0">
                <a:ln>
                  <a:noFill/>
                </a:ln>
                <a:solidFill>
                  <a:schemeClr val="tx1"/>
                </a:solidFill>
                <a:effectLst/>
                <a:uLnTx/>
                <a:uFillTx/>
                <a:latin typeface="Sommet bold"/>
                <a:ea typeface="+mn-ea"/>
                <a:cs typeface="+mn-cs"/>
              </a:rPr>
              <a:t>Progress</a:t>
            </a:r>
            <a:r>
              <a:rPr kumimoji="0" lang="en-US" sz="2400" b="1" i="0" u="none" strike="noStrike" kern="1200" cap="none" spc="0" normalizeH="0" noProof="0" dirty="0" smtClean="0">
                <a:ln>
                  <a:noFill/>
                </a:ln>
                <a:solidFill>
                  <a:schemeClr val="tx1"/>
                </a:solidFill>
                <a:effectLst/>
                <a:uLnTx/>
                <a:uFillTx/>
                <a:latin typeface="Sommet bold"/>
                <a:ea typeface="+mn-ea"/>
                <a:cs typeface="+mn-cs"/>
              </a:rPr>
              <a:t> at Cessation</a:t>
            </a:r>
            <a:endParaRPr kumimoji="0" lang="en-US" sz="2400" b="1" i="0" u="none" strike="noStrike" kern="1200" cap="none" spc="0" normalizeH="0" baseline="0" noProof="0" dirty="0" smtClean="0">
              <a:ln>
                <a:noFill/>
              </a:ln>
              <a:solidFill>
                <a:schemeClr val="tx1"/>
              </a:solidFill>
              <a:effectLst/>
              <a:uLnTx/>
              <a:uFillTx/>
              <a:latin typeface="Sommet bold"/>
              <a:ea typeface="+mn-ea"/>
              <a:cs typeface="+mn-cs"/>
            </a:endParaRPr>
          </a:p>
        </p:txBody>
      </p:sp>
      <p:sp>
        <p:nvSpPr>
          <p:cNvPr id="6" name="TextBox 5"/>
          <p:cNvSpPr txBox="1"/>
          <p:nvPr/>
        </p:nvSpPr>
        <p:spPr>
          <a:xfrm>
            <a:off x="3275856" y="6237312"/>
            <a:ext cx="2172390" cy="276999"/>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200" b="1" i="0" u="none" strike="noStrike" kern="1200" cap="none" spc="0" normalizeH="0" baseline="0" noProof="0" dirty="0" smtClean="0">
                <a:ln>
                  <a:noFill/>
                </a:ln>
                <a:solidFill>
                  <a:schemeClr val="tx1"/>
                </a:solidFill>
                <a:effectLst/>
                <a:uLnTx/>
                <a:uFillTx/>
                <a:latin typeface="Sommet bold"/>
                <a:ea typeface="+mn-ea"/>
                <a:cs typeface="+mn-cs"/>
              </a:rPr>
              <a:t>* MI with ventricular</a:t>
            </a:r>
            <a:r>
              <a:rPr kumimoji="0" lang="en-US" sz="1200" b="1" i="0" u="none" strike="noStrike" kern="1200" cap="none" spc="0" normalizeH="0" noProof="0" dirty="0" smtClean="0">
                <a:ln>
                  <a:noFill/>
                </a:ln>
                <a:solidFill>
                  <a:schemeClr val="tx1"/>
                </a:solidFill>
                <a:effectLst/>
                <a:uLnTx/>
                <a:uFillTx/>
                <a:latin typeface="Sommet bold"/>
                <a:ea typeface="+mn-ea"/>
                <a:cs typeface="+mn-cs"/>
              </a:rPr>
              <a:t> fibrillation</a:t>
            </a:r>
            <a:endParaRPr kumimoji="0" lang="en-US" sz="1200" b="1" i="0" u="none" strike="noStrike" kern="1200" cap="none" spc="0" normalizeH="0" baseline="0" noProof="0" dirty="0" smtClean="0">
              <a:ln>
                <a:noFill/>
              </a:ln>
              <a:solidFill>
                <a:schemeClr val="tx1"/>
              </a:solidFill>
              <a:effectLst/>
              <a:uLnTx/>
              <a:uFillTx/>
              <a:latin typeface="Sommet bold"/>
              <a:ea typeface="+mn-ea"/>
              <a:cs typeface="+mn-cs"/>
            </a:endParaRPr>
          </a:p>
        </p:txBody>
      </p:sp>
      <p:sp>
        <p:nvSpPr>
          <p:cNvPr id="8" name="TextBox 7"/>
          <p:cNvSpPr txBox="1"/>
          <p:nvPr/>
        </p:nvSpPr>
        <p:spPr>
          <a:xfrm>
            <a:off x="323528" y="6453336"/>
            <a:ext cx="7272808" cy="461665"/>
          </a:xfrm>
          <a:prstGeom prst="rect">
            <a:avLst/>
          </a:prstGeom>
        </p:spPr>
        <p:txBody>
          <a:bodyPr wrap="square" rtlCol="0">
            <a:spAutoFit/>
          </a:bodyPr>
          <a:lstStyle/>
          <a:p>
            <a:pPr marL="342900" indent="-342900" algn="ctr" fontAlgn="auto">
              <a:spcBef>
                <a:spcPct val="20000"/>
              </a:spcBef>
              <a:spcAft>
                <a:spcPts val="0"/>
              </a:spcAft>
            </a:pPr>
            <a:r>
              <a:rPr lang="en-US" sz="1200" b="1" baseline="30000" dirty="0" smtClean="0">
                <a:latin typeface="Sommet Bold"/>
                <a:cs typeface="Sommet Bold"/>
              </a:rPr>
              <a:t>#</a:t>
            </a:r>
            <a:r>
              <a:rPr lang="en-US" sz="1200" b="1" dirty="0" smtClean="0">
                <a:latin typeface="Sommet Bold"/>
                <a:cs typeface="Sommet Bold"/>
              </a:rPr>
              <a:t>Unknown </a:t>
            </a:r>
            <a:r>
              <a:rPr lang="en-US" sz="1200" b="1" dirty="0">
                <a:latin typeface="Sommet Bold"/>
                <a:cs typeface="Sommet Bold"/>
              </a:rPr>
              <a:t>time of death - awaiting </a:t>
            </a:r>
            <a:r>
              <a:rPr lang="en-US" sz="1200" b="1" dirty="0" smtClean="0">
                <a:latin typeface="Sommet Bold"/>
                <a:cs typeface="Sommet Bold"/>
              </a:rPr>
              <a:t>autopsy.  </a:t>
            </a:r>
            <a:r>
              <a:rPr lang="en-US" sz="1200" b="1" dirty="0">
                <a:latin typeface="Sommet Bold"/>
                <a:cs typeface="Sommet Bold"/>
              </a:rPr>
              <a:t>D</a:t>
            </a:r>
            <a:r>
              <a:rPr lang="en-US" sz="1200" b="1" dirty="0" smtClean="0">
                <a:latin typeface="Sommet Bold"/>
                <a:cs typeface="Sommet Bold"/>
              </a:rPr>
              <a:t>ied </a:t>
            </a:r>
            <a:r>
              <a:rPr lang="en-US" sz="1200" b="1" dirty="0">
                <a:latin typeface="Sommet Bold"/>
                <a:cs typeface="Sommet Bold"/>
              </a:rPr>
              <a:t>at home over </a:t>
            </a:r>
            <a:r>
              <a:rPr lang="en-US" sz="1200" b="1" dirty="0" smtClean="0">
                <a:latin typeface="Sommet Bold"/>
                <a:cs typeface="Sommet Bold"/>
              </a:rPr>
              <a:t>weekend</a:t>
            </a:r>
            <a:r>
              <a:rPr lang="en-US" sz="1200" b="1" dirty="0">
                <a:latin typeface="Sommet Bold"/>
                <a:cs typeface="Sommet Bold"/>
              </a:rPr>
              <a:t>.  Last dialysis session </a:t>
            </a:r>
            <a:r>
              <a:rPr lang="en-US" sz="1200" b="1" dirty="0" smtClean="0">
                <a:latin typeface="Sommet Bold"/>
                <a:cs typeface="Sommet Bold"/>
              </a:rPr>
              <a:t>Friday</a:t>
            </a:r>
            <a:r>
              <a:rPr lang="en-US" sz="1200" b="1" dirty="0">
                <a:latin typeface="Sommet Bold"/>
                <a:cs typeface="Sommet Bold"/>
              </a:rPr>
              <a:t>;</a:t>
            </a:r>
            <a:r>
              <a:rPr lang="en-US" sz="1200" b="1" dirty="0" smtClean="0">
                <a:latin typeface="Sommet Bold"/>
                <a:cs typeface="Sommet Bold"/>
              </a:rPr>
              <a:t> </a:t>
            </a:r>
            <a:r>
              <a:rPr lang="en-US" sz="1200" b="1" dirty="0">
                <a:latin typeface="Sommet Bold"/>
                <a:cs typeface="Sommet Bold"/>
              </a:rPr>
              <a:t>did not turn up for dialysis </a:t>
            </a:r>
            <a:r>
              <a:rPr lang="en-US" sz="1200" b="1" dirty="0" smtClean="0">
                <a:latin typeface="Sommet Bold"/>
                <a:cs typeface="Sommet Bold"/>
              </a:rPr>
              <a:t>Monday morning; TOE &amp; </a:t>
            </a:r>
            <a:r>
              <a:rPr lang="en-US" sz="1200" b="1" dirty="0" err="1" smtClean="0">
                <a:latin typeface="Sommet Bold"/>
                <a:cs typeface="Sommet Bold"/>
              </a:rPr>
              <a:t>cardioversion</a:t>
            </a:r>
            <a:r>
              <a:rPr lang="en-US" sz="1200" b="1" dirty="0" smtClean="0">
                <a:latin typeface="Sommet Bold"/>
                <a:cs typeface="Sommet Bold"/>
              </a:rPr>
              <a:t> for arrhythmia 1 week prior to death </a:t>
            </a:r>
            <a:endParaRPr kumimoji="0" lang="en-US" sz="1200" b="1" u="none" strike="noStrike" kern="1200" cap="none" spc="0" normalizeH="0" baseline="0" noProof="0" dirty="0" smtClean="0">
              <a:ln>
                <a:noFill/>
              </a:ln>
              <a:solidFill>
                <a:schemeClr val="tx1"/>
              </a:solidFill>
              <a:effectLst/>
              <a:uLnTx/>
              <a:uFillTx/>
              <a:latin typeface="Sommet Bold"/>
              <a:cs typeface="Sommet Bold"/>
            </a:endParaRPr>
          </a:p>
        </p:txBody>
      </p:sp>
    </p:spTree>
    <p:extLst>
      <p:ext uri="{BB962C8B-B14F-4D97-AF65-F5344CB8AC3E}">
        <p14:creationId xmlns:p14="http://schemas.microsoft.com/office/powerpoint/2010/main" val="247813872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11560" y="1412776"/>
            <a:ext cx="7992888" cy="2736304"/>
          </a:xfrm>
        </p:spPr>
        <p:txBody>
          <a:bodyPr/>
          <a:lstStyle/>
          <a:p>
            <a:r>
              <a:rPr lang="en-US" sz="2400" dirty="0" smtClean="0"/>
              <a:t>Safe use of </a:t>
            </a:r>
            <a:r>
              <a:rPr lang="en-US" sz="2400" dirty="0"/>
              <a:t>m</a:t>
            </a:r>
            <a:r>
              <a:rPr lang="en-US" sz="2400" dirty="0" smtClean="0"/>
              <a:t>etformin in HDF patients still worth pursuing</a:t>
            </a:r>
          </a:p>
          <a:p>
            <a:pPr lvl="1"/>
            <a:r>
              <a:rPr lang="en-US" sz="2400" dirty="0" smtClean="0"/>
              <a:t>Diabetes control and cardiovascular risk reduction</a:t>
            </a:r>
          </a:p>
          <a:p>
            <a:r>
              <a:rPr lang="en-US" sz="2400" dirty="0" smtClean="0"/>
              <a:t>Monitoring for metformin and lactate concentrations needed</a:t>
            </a:r>
          </a:p>
          <a:p>
            <a:r>
              <a:rPr lang="en-US" sz="2400" dirty="0" smtClean="0"/>
              <a:t>Is there an ‘interaction’ between metformin &amp; dialysis patients ‘increasing’ cardiovascular risk?</a:t>
            </a:r>
          </a:p>
          <a:p>
            <a:r>
              <a:rPr lang="en-US" sz="2400" dirty="0" smtClean="0"/>
              <a:t>Approach to answering this question under consideration </a:t>
            </a:r>
            <a:endParaRPr lang="en-US" sz="2400" dirty="0" smtClean="0"/>
          </a:p>
          <a:p>
            <a:r>
              <a:rPr lang="en-US" sz="2400" dirty="0"/>
              <a:t>E</a:t>
            </a:r>
            <a:r>
              <a:rPr lang="en-US" sz="2400" dirty="0" smtClean="0"/>
              <a:t>thical aspects also under consideration</a:t>
            </a:r>
            <a:endParaRPr lang="en-US" sz="2400" dirty="0" smtClean="0"/>
          </a:p>
        </p:txBody>
      </p:sp>
      <p:sp>
        <p:nvSpPr>
          <p:cNvPr id="6" name="Title 5"/>
          <p:cNvSpPr>
            <a:spLocks noGrp="1"/>
          </p:cNvSpPr>
          <p:nvPr>
            <p:ph type="title"/>
          </p:nvPr>
        </p:nvSpPr>
        <p:spPr/>
        <p:txBody>
          <a:bodyPr/>
          <a:lstStyle/>
          <a:p>
            <a:r>
              <a:rPr lang="en-US" b="1" dirty="0" smtClean="0">
                <a:latin typeface="+mn-lt"/>
              </a:rPr>
              <a:t>Conclusions</a:t>
            </a:r>
            <a:endParaRPr lang="en-US" b="1" dirty="0">
              <a:latin typeface="+mn-lt"/>
            </a:endParaRPr>
          </a:p>
        </p:txBody>
      </p:sp>
    </p:spTree>
    <p:extLst>
      <p:ext uri="{BB962C8B-B14F-4D97-AF65-F5344CB8AC3E}">
        <p14:creationId xmlns:p14="http://schemas.microsoft.com/office/powerpoint/2010/main" val="35943240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23528" y="836712"/>
            <a:ext cx="4040188" cy="3630389"/>
          </a:xfrm>
        </p:spPr>
        <p:txBody>
          <a:bodyPr/>
          <a:lstStyle/>
          <a:p>
            <a:pPr>
              <a:buNone/>
            </a:pPr>
            <a:r>
              <a:rPr lang="en-AU" b="1" dirty="0" smtClean="0"/>
              <a:t>ILP Students</a:t>
            </a:r>
          </a:p>
          <a:p>
            <a:pPr>
              <a:buNone/>
            </a:pPr>
            <a:r>
              <a:rPr lang="en-AU" dirty="0"/>
              <a:t>	</a:t>
            </a:r>
            <a:r>
              <a:rPr lang="en-AU" dirty="0" err="1" smtClean="0"/>
              <a:t>Manit</a:t>
            </a:r>
            <a:r>
              <a:rPr lang="en-AU" dirty="0" smtClean="0"/>
              <a:t> </a:t>
            </a:r>
            <a:r>
              <a:rPr lang="en-AU" dirty="0" err="1" smtClean="0"/>
              <a:t>Arora</a:t>
            </a:r>
            <a:r>
              <a:rPr lang="en-AU" dirty="0" smtClean="0"/>
              <a:t>, 2009</a:t>
            </a:r>
          </a:p>
          <a:p>
            <a:pPr>
              <a:buNone/>
            </a:pPr>
            <a:r>
              <a:rPr lang="en-AU" dirty="0"/>
              <a:t>	</a:t>
            </a:r>
            <a:r>
              <a:rPr lang="en-AU" dirty="0" err="1" smtClean="0"/>
              <a:t>Ji</a:t>
            </a:r>
            <a:r>
              <a:rPr lang="en-AU" dirty="0" smtClean="0"/>
              <a:t> Moon, 2013</a:t>
            </a:r>
          </a:p>
          <a:p>
            <a:pPr>
              <a:buNone/>
            </a:pPr>
            <a:r>
              <a:rPr lang="en-AU" dirty="0"/>
              <a:t>	</a:t>
            </a:r>
            <a:r>
              <a:rPr lang="en-AU" dirty="0" smtClean="0"/>
              <a:t>Hannah  Braithwaite, 2014</a:t>
            </a:r>
          </a:p>
          <a:p>
            <a:pPr>
              <a:buNone/>
            </a:pPr>
            <a:r>
              <a:rPr lang="en-AU" dirty="0"/>
              <a:t>	</a:t>
            </a:r>
            <a:r>
              <a:rPr lang="en-AU" dirty="0" err="1" smtClean="0"/>
              <a:t>Suraj</a:t>
            </a:r>
            <a:r>
              <a:rPr lang="en-AU" dirty="0" smtClean="0"/>
              <a:t> </a:t>
            </a:r>
            <a:r>
              <a:rPr lang="en-AU" dirty="0" err="1" smtClean="0"/>
              <a:t>Gangaram</a:t>
            </a:r>
            <a:r>
              <a:rPr lang="en-AU" dirty="0" smtClean="0"/>
              <a:t>, 2015</a:t>
            </a:r>
          </a:p>
          <a:p>
            <a:pPr>
              <a:buNone/>
            </a:pPr>
            <a:r>
              <a:rPr lang="en-AU" b="1" dirty="0" smtClean="0"/>
              <a:t>BSc Hons Students</a:t>
            </a:r>
          </a:p>
          <a:p>
            <a:pPr>
              <a:buNone/>
            </a:pPr>
            <a:r>
              <a:rPr lang="en-AU" dirty="0"/>
              <a:t>	</a:t>
            </a:r>
            <a:r>
              <a:rPr lang="en-AU" dirty="0" err="1" smtClean="0"/>
              <a:t>Suraj</a:t>
            </a:r>
            <a:r>
              <a:rPr lang="en-AU" dirty="0" smtClean="0"/>
              <a:t> </a:t>
            </a:r>
            <a:r>
              <a:rPr lang="en-AU" dirty="0" err="1" smtClean="0"/>
              <a:t>Gangaram</a:t>
            </a:r>
            <a:r>
              <a:rPr lang="en-AU" dirty="0" smtClean="0"/>
              <a:t>, 2014</a:t>
            </a:r>
          </a:p>
          <a:p>
            <a:pPr>
              <a:buNone/>
            </a:pPr>
            <a:r>
              <a:rPr lang="en-AU" dirty="0"/>
              <a:t>	</a:t>
            </a:r>
            <a:r>
              <a:rPr lang="en-AU" dirty="0" smtClean="0"/>
              <a:t>Janna Duong, 2009</a:t>
            </a:r>
          </a:p>
          <a:p>
            <a:pPr>
              <a:buNone/>
            </a:pPr>
            <a:r>
              <a:rPr lang="en-AU" dirty="0"/>
              <a:t>	</a:t>
            </a:r>
            <a:r>
              <a:rPr lang="en-AU" dirty="0" smtClean="0"/>
              <a:t>Shaun Kumar, 2010</a:t>
            </a:r>
          </a:p>
          <a:p>
            <a:pPr>
              <a:buNone/>
            </a:pPr>
            <a:r>
              <a:rPr lang="en-AU" b="1" dirty="0" smtClean="0"/>
              <a:t>PhD Students</a:t>
            </a:r>
          </a:p>
          <a:p>
            <a:pPr>
              <a:buNone/>
            </a:pPr>
            <a:r>
              <a:rPr lang="en-AU" dirty="0"/>
              <a:t>	</a:t>
            </a:r>
            <a:r>
              <a:rPr lang="en-AU" dirty="0" smtClean="0"/>
              <a:t>Janna Duong, 2010 - 13</a:t>
            </a:r>
          </a:p>
          <a:p>
            <a:pPr>
              <a:buNone/>
            </a:pPr>
            <a:r>
              <a:rPr lang="en-AU" dirty="0"/>
              <a:t>	</a:t>
            </a:r>
            <a:r>
              <a:rPr lang="en-AU" dirty="0" smtClean="0"/>
              <a:t>Shaun Kumar, 2012-2015</a:t>
            </a:r>
          </a:p>
          <a:p>
            <a:pPr>
              <a:buNone/>
            </a:pPr>
            <a:r>
              <a:rPr lang="en-AU" dirty="0"/>
              <a:t>	</a:t>
            </a:r>
            <a:r>
              <a:rPr lang="en-AU" dirty="0" smtClean="0"/>
              <a:t>Felicity Smith, 2014-</a:t>
            </a:r>
          </a:p>
          <a:p>
            <a:pPr>
              <a:buNone/>
            </a:pPr>
            <a:r>
              <a:rPr lang="en-AU" b="1" dirty="0" smtClean="0"/>
              <a:t>International Students</a:t>
            </a:r>
          </a:p>
          <a:p>
            <a:pPr marL="342900" lvl="1" indent="-342900">
              <a:buNone/>
            </a:pPr>
            <a:r>
              <a:rPr lang="en-AU" dirty="0"/>
              <a:t>	</a:t>
            </a:r>
            <a:r>
              <a:rPr lang="en-AU" dirty="0" err="1" smtClean="0"/>
              <a:t>Jeroen</a:t>
            </a:r>
            <a:r>
              <a:rPr lang="en-AU" dirty="0" smtClean="0"/>
              <a:t> Punt, Holland, 2008</a:t>
            </a:r>
          </a:p>
          <a:p>
            <a:pPr>
              <a:buNone/>
            </a:pPr>
            <a:r>
              <a:rPr lang="en-AU" dirty="0"/>
              <a:t>	</a:t>
            </a:r>
            <a:r>
              <a:rPr lang="en-AU" dirty="0" smtClean="0"/>
              <a:t>Anna Lindstrom, Sweden, 2009</a:t>
            </a:r>
          </a:p>
          <a:p>
            <a:pPr>
              <a:buNone/>
            </a:pPr>
            <a:r>
              <a:rPr lang="en-AU" dirty="0"/>
              <a:t>	</a:t>
            </a:r>
            <a:r>
              <a:rPr lang="en-AU" dirty="0" err="1" smtClean="0"/>
              <a:t>Marjolein</a:t>
            </a:r>
            <a:r>
              <a:rPr lang="en-AU" dirty="0"/>
              <a:t> </a:t>
            </a:r>
            <a:r>
              <a:rPr lang="en-AU" dirty="0" err="1" smtClean="0"/>
              <a:t>Kroonen</a:t>
            </a:r>
            <a:r>
              <a:rPr lang="en-AU" dirty="0" smtClean="0"/>
              <a:t>, Holland, 2011</a:t>
            </a:r>
          </a:p>
          <a:p>
            <a:pPr>
              <a:buNone/>
            </a:pPr>
            <a:r>
              <a:rPr lang="en-AU" b="1" dirty="0"/>
              <a:t>Clinical Pharmacology</a:t>
            </a:r>
          </a:p>
          <a:p>
            <a:pPr>
              <a:buNone/>
            </a:pPr>
            <a:r>
              <a:rPr lang="en-AU" dirty="0"/>
              <a:t>	Professor Garry </a:t>
            </a:r>
            <a:r>
              <a:rPr lang="en-AU" dirty="0" smtClean="0"/>
              <a:t>Graham, Dr Sophie Stocker, Dr Jane </a:t>
            </a:r>
            <a:r>
              <a:rPr lang="en-AU" dirty="0" err="1" smtClean="0"/>
              <a:t>Carland</a:t>
            </a:r>
            <a:r>
              <a:rPr lang="en-AU" dirty="0" smtClean="0"/>
              <a:t>, Professor </a:t>
            </a:r>
            <a:r>
              <a:rPr lang="en-AU" dirty="0"/>
              <a:t>Ken Williams</a:t>
            </a:r>
          </a:p>
          <a:p>
            <a:pPr>
              <a:buNone/>
            </a:pPr>
            <a:r>
              <a:rPr lang="en-AU" dirty="0" smtClean="0"/>
              <a:t> </a:t>
            </a:r>
          </a:p>
          <a:p>
            <a:pPr>
              <a:buNone/>
            </a:pPr>
            <a:r>
              <a:rPr lang="en-AU" dirty="0"/>
              <a:t>	</a:t>
            </a:r>
            <a:endParaRPr lang="en-AU" dirty="0" smtClean="0"/>
          </a:p>
        </p:txBody>
      </p:sp>
      <p:sp>
        <p:nvSpPr>
          <p:cNvPr id="7" name="Content Placeholder 6"/>
          <p:cNvSpPr>
            <a:spLocks noGrp="1"/>
          </p:cNvSpPr>
          <p:nvPr>
            <p:ph sz="quarter" idx="4"/>
          </p:nvPr>
        </p:nvSpPr>
        <p:spPr>
          <a:xfrm>
            <a:off x="4644008" y="836712"/>
            <a:ext cx="4041775" cy="3630389"/>
          </a:xfrm>
        </p:spPr>
        <p:txBody>
          <a:bodyPr/>
          <a:lstStyle/>
          <a:p>
            <a:pPr>
              <a:buNone/>
            </a:pPr>
            <a:r>
              <a:rPr lang="en-AU" b="1" dirty="0" smtClean="0"/>
              <a:t>Registrars</a:t>
            </a:r>
          </a:p>
          <a:p>
            <a:pPr>
              <a:buNone/>
            </a:pPr>
            <a:r>
              <a:rPr lang="en-AU" dirty="0"/>
              <a:t>	</a:t>
            </a:r>
            <a:r>
              <a:rPr lang="en-AU" dirty="0" smtClean="0"/>
              <a:t>Dr Darren Roberts</a:t>
            </a:r>
          </a:p>
          <a:p>
            <a:pPr>
              <a:buNone/>
            </a:pPr>
            <a:r>
              <a:rPr lang="en-AU" dirty="0"/>
              <a:t>	</a:t>
            </a:r>
            <a:r>
              <a:rPr lang="en-AU" dirty="0" smtClean="0"/>
              <a:t>Dr Jonathan Brett</a:t>
            </a:r>
            <a:r>
              <a:rPr lang="en-AU" dirty="0"/>
              <a:t>	</a:t>
            </a:r>
          </a:p>
          <a:p>
            <a:pPr>
              <a:buNone/>
            </a:pPr>
            <a:r>
              <a:rPr lang="en-AU" b="1" dirty="0"/>
              <a:t>Collaborators</a:t>
            </a:r>
          </a:p>
          <a:p>
            <a:pPr>
              <a:buNone/>
            </a:pPr>
            <a:r>
              <a:rPr lang="en-AU" dirty="0"/>
              <a:t>	Dr Tim </a:t>
            </a:r>
            <a:r>
              <a:rPr lang="en-AU" dirty="0" smtClean="0"/>
              <a:t>Furlong &amp; Dialysis Unit Nurses</a:t>
            </a:r>
            <a:endParaRPr lang="en-AU" dirty="0"/>
          </a:p>
          <a:p>
            <a:pPr>
              <a:buNone/>
            </a:pPr>
            <a:r>
              <a:rPr lang="en-AU" dirty="0"/>
              <a:t>	A/Prof Jerry Greenfield</a:t>
            </a:r>
          </a:p>
          <a:p>
            <a:pPr>
              <a:buNone/>
            </a:pPr>
            <a:r>
              <a:rPr lang="en-AU" dirty="0"/>
              <a:t>	A/Prof Mark </a:t>
            </a:r>
            <a:r>
              <a:rPr lang="en-AU" dirty="0" err="1"/>
              <a:t>Danta</a:t>
            </a:r>
            <a:endParaRPr lang="en-AU" dirty="0"/>
          </a:p>
          <a:p>
            <a:pPr marL="0" indent="0">
              <a:buNone/>
            </a:pPr>
            <a:r>
              <a:rPr lang="en-US" b="1" dirty="0" smtClean="0"/>
              <a:t>External Collaborators</a:t>
            </a:r>
          </a:p>
          <a:p>
            <a:pPr marL="457200" lvl="1" indent="0">
              <a:buNone/>
            </a:pPr>
            <a:r>
              <a:rPr lang="en-US" dirty="0" smtClean="0"/>
              <a:t>Professor Carl Kirkpatrick, </a:t>
            </a:r>
            <a:r>
              <a:rPr lang="en-US" dirty="0" err="1" smtClean="0"/>
              <a:t>Monash</a:t>
            </a:r>
            <a:r>
              <a:rPr lang="en-US" dirty="0" smtClean="0"/>
              <a:t> U</a:t>
            </a:r>
          </a:p>
          <a:p>
            <a:pPr marL="457200" lvl="1" indent="0">
              <a:buNone/>
            </a:pPr>
            <a:r>
              <a:rPr lang="en-US" dirty="0" smtClean="0"/>
              <a:t>Professor Susan Davis, </a:t>
            </a:r>
            <a:r>
              <a:rPr lang="en-US" dirty="0" err="1" smtClean="0"/>
              <a:t>Monash</a:t>
            </a:r>
            <a:r>
              <a:rPr lang="en-US" dirty="0" smtClean="0"/>
              <a:t> U</a:t>
            </a:r>
          </a:p>
          <a:p>
            <a:pPr marL="457200" lvl="1" indent="0">
              <a:buNone/>
            </a:pPr>
            <a:r>
              <a:rPr lang="en-US" dirty="0" smtClean="0"/>
              <a:t>Professor Kathy </a:t>
            </a:r>
            <a:r>
              <a:rPr lang="en-US" dirty="0" err="1" smtClean="0"/>
              <a:t>Giacomini</a:t>
            </a:r>
            <a:r>
              <a:rPr lang="en-US" dirty="0" smtClean="0"/>
              <a:t>, UCSF</a:t>
            </a:r>
          </a:p>
          <a:p>
            <a:pPr marL="457200" lvl="1" indent="0">
              <a:buNone/>
            </a:pPr>
            <a:r>
              <a:rPr lang="en-US" dirty="0" err="1" smtClean="0"/>
              <a:t>Dr</a:t>
            </a:r>
            <a:r>
              <a:rPr lang="en-US" dirty="0" smtClean="0"/>
              <a:t> Peter Timmins, UK</a:t>
            </a:r>
          </a:p>
          <a:p>
            <a:pPr marL="457200" lvl="1" indent="0">
              <a:buNone/>
            </a:pPr>
            <a:r>
              <a:rPr lang="en-US" dirty="0" err="1" smtClean="0"/>
              <a:t>Dr</a:t>
            </a:r>
            <a:r>
              <a:rPr lang="en-US" dirty="0" smtClean="0"/>
              <a:t> Tung Lee, Malaysia</a:t>
            </a:r>
          </a:p>
          <a:p>
            <a:pPr marL="457200" lvl="1" indent="0">
              <a:buNone/>
            </a:pPr>
            <a:r>
              <a:rPr lang="en-US" dirty="0" err="1" smtClean="0"/>
              <a:t>Dr</a:t>
            </a:r>
            <a:r>
              <a:rPr lang="en-US" dirty="0" smtClean="0"/>
              <a:t> </a:t>
            </a:r>
            <a:r>
              <a:rPr lang="en-US" dirty="0" err="1" smtClean="0"/>
              <a:t>Hiddo</a:t>
            </a:r>
            <a:r>
              <a:rPr lang="en-US" dirty="0" smtClean="0"/>
              <a:t> </a:t>
            </a:r>
            <a:r>
              <a:rPr lang="en-US" dirty="0" err="1" smtClean="0"/>
              <a:t>Heerspink</a:t>
            </a:r>
            <a:r>
              <a:rPr lang="en-US" dirty="0" smtClean="0"/>
              <a:t>, Netherlands</a:t>
            </a:r>
          </a:p>
          <a:p>
            <a:pPr marL="57150" indent="0">
              <a:buNone/>
            </a:pPr>
            <a:r>
              <a:rPr lang="en-US" b="1" dirty="0" smtClean="0"/>
              <a:t>Funding</a:t>
            </a:r>
          </a:p>
          <a:p>
            <a:pPr marL="57150" indent="0">
              <a:buNone/>
            </a:pPr>
            <a:r>
              <a:rPr lang="en-US" dirty="0" smtClean="0"/>
              <a:t>       St Vincent’s Clinic Foundation, 2009</a:t>
            </a:r>
          </a:p>
          <a:p>
            <a:pPr marL="57150" indent="0">
              <a:buNone/>
            </a:pPr>
            <a:r>
              <a:rPr lang="en-US" dirty="0" smtClean="0"/>
              <a:t>        ARC Linkage Grant </a:t>
            </a:r>
            <a:r>
              <a:rPr lang="en-US" dirty="0"/>
              <a:t>, LP0990670</a:t>
            </a:r>
            <a:endParaRPr lang="en-US" dirty="0" smtClean="0"/>
          </a:p>
          <a:p>
            <a:pPr marL="57150" indent="0">
              <a:buNone/>
            </a:pPr>
            <a:r>
              <a:rPr lang="en-US" dirty="0"/>
              <a:t> </a:t>
            </a:r>
            <a:r>
              <a:rPr lang="en-US" dirty="0" smtClean="0"/>
              <a:t>       Diabetes Australia Research Trust, 2014</a:t>
            </a:r>
          </a:p>
          <a:p>
            <a:pPr marL="57150" indent="0">
              <a:buNone/>
            </a:pPr>
            <a:r>
              <a:rPr lang="en-US" dirty="0"/>
              <a:t> </a:t>
            </a:r>
            <a:r>
              <a:rPr lang="en-US" dirty="0" smtClean="0"/>
              <a:t>       NH&amp;MRC </a:t>
            </a:r>
            <a:r>
              <a:rPr lang="en-US" dirty="0" err="1" smtClean="0"/>
              <a:t>Programme</a:t>
            </a:r>
            <a:r>
              <a:rPr lang="en-US" dirty="0" smtClean="0"/>
              <a:t> Grants 1054146</a:t>
            </a:r>
          </a:p>
          <a:p>
            <a:pPr marL="457200" lvl="1" indent="0">
              <a:buNone/>
            </a:pPr>
            <a:endParaRPr lang="en-US" dirty="0"/>
          </a:p>
        </p:txBody>
      </p:sp>
      <p:sp>
        <p:nvSpPr>
          <p:cNvPr id="2" name="Title 1"/>
          <p:cNvSpPr>
            <a:spLocks noGrp="1"/>
          </p:cNvSpPr>
          <p:nvPr>
            <p:ph type="title"/>
          </p:nvPr>
        </p:nvSpPr>
        <p:spPr>
          <a:xfrm>
            <a:off x="395536" y="260648"/>
            <a:ext cx="8229600" cy="792088"/>
          </a:xfrm>
        </p:spPr>
        <p:txBody>
          <a:bodyPr/>
          <a:lstStyle/>
          <a:p>
            <a:pPr algn="ctr"/>
            <a:r>
              <a:rPr lang="en-AU" dirty="0" smtClean="0">
                <a:latin typeface="+mn-lt"/>
              </a:rPr>
              <a:t>Acknowledgements</a:t>
            </a:r>
            <a:endParaRPr lang="en-AU" dirty="0">
              <a:latin typeface="+mn-lt"/>
            </a:endParaRPr>
          </a:p>
        </p:txBody>
      </p:sp>
      <p:pic>
        <p:nvPicPr>
          <p:cNvPr id="4" name="Picture 3" descr="SVH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232688"/>
            <a:ext cx="1379738" cy="62531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4"/>
          </p:nvPr>
        </p:nvSpPr>
        <p:spPr>
          <a:xfrm>
            <a:off x="251520" y="3645024"/>
            <a:ext cx="8436173" cy="2304256"/>
          </a:xfrm>
        </p:spPr>
        <p:txBody>
          <a:bodyPr/>
          <a:lstStyle/>
          <a:p>
            <a:r>
              <a:rPr lang="en-US" sz="2000" dirty="0" smtClean="0"/>
              <a:t>1929 </a:t>
            </a:r>
            <a:r>
              <a:rPr lang="en-US" sz="2000" dirty="0"/>
              <a:t>- </a:t>
            </a:r>
            <a:r>
              <a:rPr lang="en-US" sz="2000" dirty="0" smtClean="0"/>
              <a:t>Several </a:t>
            </a:r>
            <a:r>
              <a:rPr lang="en-US" sz="2000" dirty="0" err="1" smtClean="0"/>
              <a:t>biguanidines</a:t>
            </a:r>
            <a:r>
              <a:rPr lang="en-US" sz="2000" dirty="0"/>
              <a:t> </a:t>
            </a:r>
            <a:r>
              <a:rPr lang="en-US" sz="2000" dirty="0" smtClean="0"/>
              <a:t>synthesised</a:t>
            </a:r>
            <a:r>
              <a:rPr lang="en-US" sz="2000" baseline="30000" dirty="0" smtClean="0"/>
              <a:t>1</a:t>
            </a:r>
            <a:r>
              <a:rPr lang="en-US" sz="2000" dirty="0" smtClean="0"/>
              <a:t>.</a:t>
            </a:r>
            <a:endParaRPr lang="en-US" sz="2000" b="1" baseline="30000" dirty="0"/>
          </a:p>
          <a:p>
            <a:r>
              <a:rPr lang="en-US" sz="2000" dirty="0"/>
              <a:t>Introduction of insulin </a:t>
            </a:r>
            <a:r>
              <a:rPr lang="en-US" sz="2000" dirty="0">
                <a:sym typeface="Wingdings"/>
              </a:rPr>
              <a:t> </a:t>
            </a:r>
            <a:r>
              <a:rPr lang="en-US" sz="2000" dirty="0" smtClean="0">
                <a:sym typeface="Wingdings"/>
              </a:rPr>
              <a:t>declining interest </a:t>
            </a:r>
            <a:r>
              <a:rPr lang="en-US" sz="2000" dirty="0">
                <a:sym typeface="Wingdings"/>
              </a:rPr>
              <a:t>in </a:t>
            </a:r>
            <a:r>
              <a:rPr lang="en-US" sz="2000" dirty="0" err="1">
                <a:sym typeface="Wingdings"/>
              </a:rPr>
              <a:t>biguanidines</a:t>
            </a:r>
            <a:r>
              <a:rPr lang="en-US" sz="2000" dirty="0">
                <a:sym typeface="Wingdings"/>
              </a:rPr>
              <a:t> </a:t>
            </a:r>
            <a:r>
              <a:rPr lang="en-US" sz="2000" dirty="0" smtClean="0">
                <a:sym typeface="Wingdings"/>
              </a:rPr>
              <a:t>until </a:t>
            </a:r>
            <a:r>
              <a:rPr lang="en-US" sz="2000" dirty="0">
                <a:sym typeface="Wingdings"/>
              </a:rPr>
              <a:t>1950’s.</a:t>
            </a:r>
          </a:p>
          <a:p>
            <a:pPr marL="285750" indent="-285750">
              <a:buFont typeface="Arial"/>
              <a:buChar char="•"/>
            </a:pPr>
            <a:r>
              <a:rPr lang="en-US" sz="2000" dirty="0" smtClean="0"/>
              <a:t>1959 </a:t>
            </a:r>
            <a:r>
              <a:rPr lang="en-US" sz="2000" dirty="0"/>
              <a:t>-  </a:t>
            </a:r>
            <a:r>
              <a:rPr lang="en-US" sz="2000" dirty="0" err="1"/>
              <a:t>P</a:t>
            </a:r>
            <a:r>
              <a:rPr lang="en-US" sz="2000" dirty="0" err="1" smtClean="0"/>
              <a:t>henformin</a:t>
            </a:r>
            <a:r>
              <a:rPr lang="en-US" sz="2000" dirty="0" smtClean="0"/>
              <a:t> associated </a:t>
            </a:r>
            <a:r>
              <a:rPr lang="en-US" sz="2000" dirty="0"/>
              <a:t>with fatal lactic acid acidosis; not observed with metformin. </a:t>
            </a:r>
          </a:p>
          <a:p>
            <a:pPr marL="285750" indent="-285750">
              <a:buFont typeface="Arial"/>
              <a:buChar char="•"/>
            </a:pPr>
            <a:r>
              <a:rPr lang="en-US" sz="2000" dirty="0"/>
              <a:t>1977 - </a:t>
            </a:r>
            <a:r>
              <a:rPr lang="en-US" sz="2000" dirty="0" err="1"/>
              <a:t>Phenformin</a:t>
            </a:r>
            <a:r>
              <a:rPr lang="en-US" sz="2000" dirty="0"/>
              <a:t> </a:t>
            </a:r>
            <a:r>
              <a:rPr lang="en-US" sz="2000" dirty="0" smtClean="0"/>
              <a:t>&amp; </a:t>
            </a:r>
            <a:r>
              <a:rPr lang="en-US" sz="2000" dirty="0" err="1"/>
              <a:t>B</a:t>
            </a:r>
            <a:r>
              <a:rPr lang="en-US" sz="2000" dirty="0" err="1" smtClean="0"/>
              <a:t>uformin</a:t>
            </a:r>
            <a:r>
              <a:rPr lang="en-US" sz="2000" dirty="0" smtClean="0"/>
              <a:t> withdrawn </a:t>
            </a:r>
            <a:r>
              <a:rPr lang="en-US" sz="2000" dirty="0"/>
              <a:t>in USA then </a:t>
            </a:r>
            <a:r>
              <a:rPr lang="en-US" sz="2000" dirty="0" smtClean="0"/>
              <a:t>elsewhere.</a:t>
            </a:r>
          </a:p>
          <a:p>
            <a:pPr marL="285750" indent="-285750">
              <a:buFont typeface="Arial"/>
              <a:buChar char="•"/>
            </a:pPr>
            <a:r>
              <a:rPr lang="en-US" sz="2000" b="1" dirty="0" smtClean="0"/>
              <a:t>Metformin suffered collateral damage.</a:t>
            </a:r>
            <a:endParaRPr lang="en-US" sz="2000" b="1" dirty="0"/>
          </a:p>
        </p:txBody>
      </p:sp>
      <p:sp>
        <p:nvSpPr>
          <p:cNvPr id="4" name="Title 3"/>
          <p:cNvSpPr>
            <a:spLocks noGrp="1"/>
          </p:cNvSpPr>
          <p:nvPr>
            <p:ph type="title"/>
          </p:nvPr>
        </p:nvSpPr>
        <p:spPr>
          <a:xfrm>
            <a:off x="457200" y="476672"/>
            <a:ext cx="6851104" cy="792088"/>
          </a:xfrm>
        </p:spPr>
        <p:txBody>
          <a:bodyPr/>
          <a:lstStyle/>
          <a:p>
            <a:r>
              <a:rPr lang="en-US" dirty="0" smtClean="0">
                <a:latin typeface="+mn-lt"/>
              </a:rPr>
              <a:t>Metformin – </a:t>
            </a:r>
            <a:r>
              <a:rPr lang="en-US" dirty="0" err="1" smtClean="0">
                <a:latin typeface="+mn-lt"/>
              </a:rPr>
              <a:t>Dimethylbiguanide</a:t>
            </a:r>
            <a:endParaRPr lang="en-US" dirty="0">
              <a:latin typeface="+mn-lt"/>
            </a:endParaRPr>
          </a:p>
        </p:txBody>
      </p:sp>
      <p:pic>
        <p:nvPicPr>
          <p:cNvPr id="9" name="Content Placeholder 8" descr="E:\PhD\Thesis\Figs\Fig1-ChemStructure.bmp"/>
          <p:cNvPicPr>
            <a:picLocks noGrp="1"/>
          </p:cNvPicPr>
          <p:nvPr>
            <p:ph sz="half" idx="2"/>
          </p:nvPr>
        </p:nvPicPr>
        <p:blipFill rotWithShape="1">
          <a:blip cstate="print"/>
          <a:srcRect l="2896" t="35465" r="1477" b="3370"/>
          <a:stretch/>
        </p:blipFill>
        <p:spPr bwMode="auto">
          <a:xfrm>
            <a:off x="899592" y="1294681"/>
            <a:ext cx="5029200" cy="2352675"/>
          </a:xfrm>
          <a:prstGeom prst="rect">
            <a:avLst/>
          </a:prstGeom>
          <a:noFill/>
          <a:ln w="9525">
            <a:noFill/>
            <a:miter lim="800000"/>
            <a:headEnd/>
            <a:tailEnd/>
          </a:ln>
        </p:spPr>
      </p:pic>
      <p:pic>
        <p:nvPicPr>
          <p:cNvPr id="10" name="Picture 8" descr="frenchlilac.jpg"/>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bwMode="auto">
          <a:xfrm>
            <a:off x="7451725" y="131763"/>
            <a:ext cx="15240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451724" y="2405063"/>
            <a:ext cx="1584771" cy="498598"/>
          </a:xfrm>
          <a:prstGeom prst="rect">
            <a:avLst/>
          </a:prstGeom>
        </p:spPr>
        <p:txBody>
          <a:bodyPr wrap="square" rtlCol="0">
            <a:spAutoFit/>
          </a:bodyPr>
          <a:lstStyle/>
          <a:p>
            <a:pPr marL="342900" indent="-342900" algn="ctr" fontAlgn="auto">
              <a:spcBef>
                <a:spcPct val="20000"/>
              </a:spcBef>
              <a:spcAft>
                <a:spcPts val="0"/>
              </a:spcAft>
            </a:pPr>
            <a:r>
              <a:rPr lang="en-US" sz="1200" b="1" i="1" dirty="0" err="1"/>
              <a:t>Gallega</a:t>
            </a:r>
            <a:r>
              <a:rPr lang="en-US" sz="1200" b="1" i="1" dirty="0"/>
              <a:t> </a:t>
            </a:r>
            <a:r>
              <a:rPr lang="en-US" sz="1200" b="1" i="1" dirty="0" err="1" smtClean="0"/>
              <a:t>Officinalis</a:t>
            </a:r>
            <a:endParaRPr lang="en-US" sz="1200" b="1" i="1" dirty="0" smtClean="0"/>
          </a:p>
          <a:p>
            <a:pPr marL="342900" indent="-342900" algn="ctr" fontAlgn="auto">
              <a:spcBef>
                <a:spcPct val="20000"/>
              </a:spcBef>
              <a:spcAft>
                <a:spcPts val="0"/>
              </a:spcAft>
            </a:pPr>
            <a:r>
              <a:rPr lang="en-US" sz="1200" b="1" dirty="0" smtClean="0"/>
              <a:t>(French Lilac</a:t>
            </a:r>
            <a:r>
              <a:rPr lang="en-US" sz="1200" dirty="0" smtClean="0"/>
              <a:t>)</a:t>
            </a:r>
            <a:endParaRPr kumimoji="0" lang="en-AU" sz="1150" b="1" i="0" u="none" strike="noStrike" kern="1200" cap="none" spc="0" normalizeH="0" baseline="0" noProof="0" dirty="0" smtClean="0">
              <a:ln>
                <a:noFill/>
              </a:ln>
              <a:solidFill>
                <a:schemeClr val="tx1"/>
              </a:solidFill>
              <a:effectLst/>
              <a:uLnTx/>
              <a:uFillTx/>
              <a:latin typeface="Sommet bold"/>
              <a:ea typeface="+mn-ea"/>
              <a:cs typeface="+mn-cs"/>
            </a:endParaRPr>
          </a:p>
        </p:txBody>
      </p:sp>
      <p:sp>
        <p:nvSpPr>
          <p:cNvPr id="11" name="Rectangle 10"/>
          <p:cNvSpPr/>
          <p:nvPr/>
        </p:nvSpPr>
        <p:spPr>
          <a:xfrm>
            <a:off x="115390" y="6315914"/>
            <a:ext cx="7264922" cy="461665"/>
          </a:xfrm>
          <a:prstGeom prst="rect">
            <a:avLst/>
          </a:prstGeom>
        </p:spPr>
        <p:txBody>
          <a:bodyPr wrap="square">
            <a:spAutoFit/>
          </a:bodyPr>
          <a:lstStyle/>
          <a:p>
            <a:r>
              <a:rPr lang="en-US" sz="1200" b="1" dirty="0" smtClean="0">
                <a:solidFill>
                  <a:srgbClr val="660066"/>
                </a:solidFill>
              </a:rPr>
              <a:t>1) </a:t>
            </a:r>
            <a:r>
              <a:rPr lang="en-US" sz="1200" b="1" dirty="0" err="1" smtClean="0">
                <a:solidFill>
                  <a:srgbClr val="660066"/>
                </a:solidFill>
              </a:rPr>
              <a:t>Hesse</a:t>
            </a:r>
            <a:r>
              <a:rPr lang="en-US" sz="1200" b="1" dirty="0" smtClean="0">
                <a:solidFill>
                  <a:srgbClr val="660066"/>
                </a:solidFill>
              </a:rPr>
              <a:t> G, </a:t>
            </a:r>
            <a:r>
              <a:rPr lang="en-US" sz="1200" b="1" dirty="0" err="1" smtClean="0">
                <a:solidFill>
                  <a:srgbClr val="660066"/>
                </a:solidFill>
              </a:rPr>
              <a:t>Taubmann</a:t>
            </a:r>
            <a:r>
              <a:rPr lang="en-US" sz="1200" b="1" dirty="0" smtClean="0">
                <a:solidFill>
                  <a:srgbClr val="660066"/>
                </a:solidFill>
              </a:rPr>
              <a:t> G. Die </a:t>
            </a:r>
            <a:r>
              <a:rPr lang="en-US" sz="1200" b="1" dirty="0" err="1" smtClean="0">
                <a:solidFill>
                  <a:srgbClr val="660066"/>
                </a:solidFill>
              </a:rPr>
              <a:t>Wirkung</a:t>
            </a:r>
            <a:r>
              <a:rPr lang="en-US" sz="1200" b="1" dirty="0" smtClean="0">
                <a:solidFill>
                  <a:srgbClr val="660066"/>
                </a:solidFill>
              </a:rPr>
              <a:t> des </a:t>
            </a:r>
            <a:r>
              <a:rPr lang="en-US" sz="1200" b="1" dirty="0" err="1" smtClean="0">
                <a:solidFill>
                  <a:srgbClr val="660066"/>
                </a:solidFill>
              </a:rPr>
              <a:t>Biguanids</a:t>
            </a:r>
            <a:r>
              <a:rPr lang="en-US" sz="1200" b="1" dirty="0" smtClean="0">
                <a:solidFill>
                  <a:srgbClr val="660066"/>
                </a:solidFill>
              </a:rPr>
              <a:t> und seiner Derivate auf den </a:t>
            </a:r>
            <a:r>
              <a:rPr lang="en-US" sz="1200" b="1" dirty="0" err="1" smtClean="0">
                <a:solidFill>
                  <a:srgbClr val="660066"/>
                </a:solidFill>
              </a:rPr>
              <a:t>Zuckerstoffwechsel</a:t>
            </a:r>
            <a:r>
              <a:rPr lang="en-US" sz="1200" b="1" dirty="0" smtClean="0">
                <a:solidFill>
                  <a:srgbClr val="660066"/>
                </a:solidFill>
              </a:rPr>
              <a:t>. </a:t>
            </a:r>
            <a:r>
              <a:rPr lang="en-US" sz="1200" b="1" dirty="0" err="1" smtClean="0">
                <a:solidFill>
                  <a:srgbClr val="660066"/>
                </a:solidFill>
              </a:rPr>
              <a:t>Naunyn</a:t>
            </a:r>
            <a:r>
              <a:rPr lang="en-US" sz="1200" b="1" dirty="0" smtClean="0">
                <a:solidFill>
                  <a:srgbClr val="660066"/>
                </a:solidFill>
              </a:rPr>
              <a:t>- </a:t>
            </a:r>
            <a:r>
              <a:rPr lang="en-US" sz="1200" b="1" dirty="0" err="1" smtClean="0">
                <a:solidFill>
                  <a:srgbClr val="660066"/>
                </a:solidFill>
              </a:rPr>
              <a:t>Schmiedebergs</a:t>
            </a:r>
            <a:r>
              <a:rPr lang="en-US" sz="1200" b="1" dirty="0" smtClean="0">
                <a:solidFill>
                  <a:srgbClr val="660066"/>
                </a:solidFill>
              </a:rPr>
              <a:t>. Arch Exp Path </a:t>
            </a:r>
            <a:r>
              <a:rPr lang="en-US" sz="1200" b="1" dirty="0" err="1" smtClean="0">
                <a:solidFill>
                  <a:srgbClr val="660066"/>
                </a:solidFill>
              </a:rPr>
              <a:t>Pharmacol</a:t>
            </a:r>
            <a:r>
              <a:rPr lang="en-US" sz="1200" b="1" dirty="0" smtClean="0">
                <a:solidFill>
                  <a:srgbClr val="660066"/>
                </a:solidFill>
              </a:rPr>
              <a:t> 1929; 142: 290–308.</a:t>
            </a:r>
            <a:endParaRPr lang="en-US" sz="1200" b="1" dirty="0">
              <a:solidFill>
                <a:srgbClr val="660066"/>
              </a:solidFill>
            </a:endParaRPr>
          </a:p>
        </p:txBody>
      </p:sp>
    </p:spTree>
    <p:extLst>
      <p:ext uri="{BB962C8B-B14F-4D97-AF65-F5344CB8AC3E}">
        <p14:creationId xmlns:p14="http://schemas.microsoft.com/office/powerpoint/2010/main" val="33344075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mn-lt"/>
              </a:rPr>
              <a:t>Metformin – First line therapy for T2DM</a:t>
            </a:r>
            <a:endParaRPr lang="en-AU" dirty="0">
              <a:latin typeface="+mn-lt"/>
            </a:endParaRPr>
          </a:p>
        </p:txBody>
      </p:sp>
      <p:sp>
        <p:nvSpPr>
          <p:cNvPr id="3" name="Content Placeholder 2"/>
          <p:cNvSpPr>
            <a:spLocks noGrp="1"/>
          </p:cNvSpPr>
          <p:nvPr>
            <p:ph idx="1"/>
          </p:nvPr>
        </p:nvSpPr>
        <p:spPr>
          <a:xfrm>
            <a:off x="395536" y="1340768"/>
            <a:ext cx="8229600" cy="4464496"/>
          </a:xfrm>
        </p:spPr>
        <p:txBody>
          <a:bodyPr/>
          <a:lstStyle/>
          <a:p>
            <a:r>
              <a:rPr lang="en-AU" sz="2000" dirty="0" smtClean="0"/>
              <a:t>Benefits:</a:t>
            </a:r>
          </a:p>
          <a:p>
            <a:pPr lvl="1"/>
            <a:r>
              <a:rPr lang="en-AU" sz="2000" dirty="0" smtClean="0"/>
              <a:t>Little or no hypoglycaemia</a:t>
            </a:r>
          </a:p>
          <a:p>
            <a:pPr lvl="1"/>
            <a:endParaRPr lang="en-AU" sz="500" dirty="0" smtClean="0"/>
          </a:p>
          <a:p>
            <a:pPr lvl="1"/>
            <a:r>
              <a:rPr lang="en-AU" sz="2000" dirty="0" smtClean="0"/>
              <a:t>Little or no weight gain</a:t>
            </a:r>
          </a:p>
          <a:p>
            <a:pPr lvl="1"/>
            <a:endParaRPr lang="en-AU" sz="500" dirty="0" smtClean="0"/>
          </a:p>
          <a:p>
            <a:pPr lvl="1"/>
            <a:r>
              <a:rPr lang="en-AU" sz="2000" b="1" dirty="0" smtClean="0"/>
              <a:t>Evidence for</a:t>
            </a:r>
            <a:r>
              <a:rPr lang="en-AU" sz="2500" b="1" dirty="0" smtClean="0"/>
              <a:t> </a:t>
            </a:r>
            <a:r>
              <a:rPr lang="en-AU" sz="2500" b="1" dirty="0" smtClean="0"/>
              <a:t>↓</a:t>
            </a:r>
            <a:r>
              <a:rPr lang="en-AU" sz="2000" b="1" dirty="0" smtClean="0"/>
              <a:t> risk </a:t>
            </a:r>
            <a:r>
              <a:rPr lang="en-AU" sz="2000" b="1" dirty="0" err="1" smtClean="0"/>
              <a:t>microvascular</a:t>
            </a:r>
            <a:r>
              <a:rPr lang="en-AU" sz="2000" b="1" dirty="0" smtClean="0"/>
              <a:t> and </a:t>
            </a:r>
            <a:r>
              <a:rPr lang="en-AU" sz="2000" b="1" dirty="0" err="1" smtClean="0"/>
              <a:t>macrovascular</a:t>
            </a:r>
            <a:r>
              <a:rPr lang="en-AU" sz="2000" b="1" dirty="0" smtClean="0"/>
              <a:t> complications</a:t>
            </a:r>
          </a:p>
          <a:p>
            <a:pPr lvl="2">
              <a:buFont typeface="Arial" pitchFamily="34" charset="0"/>
              <a:buChar char="→"/>
            </a:pPr>
            <a:r>
              <a:rPr lang="en-US" sz="2000" b="1" dirty="0" smtClean="0"/>
              <a:t> </a:t>
            </a:r>
            <a:r>
              <a:rPr lang="en-US" sz="2000" b="1" dirty="0" err="1" smtClean="0"/>
              <a:t>Cardioprotective</a:t>
            </a:r>
            <a:endParaRPr lang="en-AU" sz="2000" b="1" dirty="0" smtClean="0"/>
          </a:p>
          <a:p>
            <a:pPr lvl="1"/>
            <a:endParaRPr lang="en-AU" sz="500" dirty="0" smtClean="0"/>
          </a:p>
          <a:p>
            <a:pPr lvl="1"/>
            <a:r>
              <a:rPr lang="en-AU" sz="2400" dirty="0" smtClean="0"/>
              <a:t>Possible ↓</a:t>
            </a:r>
            <a:r>
              <a:rPr lang="en-AU" sz="1600" dirty="0" smtClean="0"/>
              <a:t> </a:t>
            </a:r>
            <a:r>
              <a:rPr lang="en-AU" sz="2000" dirty="0"/>
              <a:t>R</a:t>
            </a:r>
            <a:r>
              <a:rPr lang="en-AU" sz="2000" dirty="0" smtClean="0"/>
              <a:t>isk of cancer</a:t>
            </a:r>
          </a:p>
          <a:p>
            <a:pPr marL="457200" lvl="1" indent="0">
              <a:buNone/>
            </a:pPr>
            <a:endParaRPr lang="en-AU" sz="2000" dirty="0"/>
          </a:p>
        </p:txBody>
      </p:sp>
      <p:pic>
        <p:nvPicPr>
          <p:cNvPr id="4" name="Picture 3" descr="SVH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232688"/>
            <a:ext cx="1379738" cy="625312"/>
          </a:xfrm>
          <a:prstGeom prst="rect">
            <a:avLst/>
          </a:prstGeom>
        </p:spPr>
      </p:pic>
    </p:spTree>
    <p:extLst>
      <p:ext uri="{BB962C8B-B14F-4D97-AF65-F5344CB8AC3E}">
        <p14:creationId xmlns:p14="http://schemas.microsoft.com/office/powerpoint/2010/main" val="15731861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Metformin - Mechanism of Action</a:t>
            </a:r>
            <a:endParaRPr lang="en-US" dirty="0">
              <a:latin typeface="+mn-lt"/>
            </a:endParaRPr>
          </a:p>
        </p:txBody>
      </p:sp>
      <p:pic>
        <p:nvPicPr>
          <p:cNvPr id="6" name="Content Placeholder 5" descr="Screenshot 2014-09-27 11.34.00.png"/>
          <p:cNvPicPr>
            <a:picLocks noGrp="1" noChangeAspect="1"/>
          </p:cNvPicPr>
          <p:nvPr>
            <p:ph idx="1"/>
          </p:nvPr>
        </p:nvPicPr>
        <p:blipFill rotWithShape="1">
          <a:blip r:embed="rId3">
            <a:extLst>
              <a:ext uri="{28A0092B-C50C-407E-A947-70E740481C1C}">
                <a14:useLocalDpi xmlns:a14="http://schemas.microsoft.com/office/drawing/2010/main" val="0"/>
              </a:ext>
            </a:extLst>
          </a:blip>
          <a:srcRect l="-2208" t="71" r="-1" b="390"/>
          <a:stretch/>
        </p:blipFill>
        <p:spPr>
          <a:xfrm>
            <a:off x="457200" y="1219200"/>
            <a:ext cx="8229600" cy="4874096"/>
          </a:xfrm>
        </p:spPr>
      </p:pic>
      <p:sp>
        <p:nvSpPr>
          <p:cNvPr id="7" name="TextBox 6"/>
          <p:cNvSpPr txBox="1"/>
          <p:nvPr/>
        </p:nvSpPr>
        <p:spPr>
          <a:xfrm>
            <a:off x="2627784" y="6381328"/>
            <a:ext cx="3465997" cy="307777"/>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400" b="1" i="1" u="none" strike="noStrike" kern="1200" cap="none" spc="0" normalizeH="0" baseline="0" noProof="0" dirty="0" smtClean="0">
                <a:ln>
                  <a:noFill/>
                </a:ln>
                <a:solidFill>
                  <a:schemeClr val="tx1"/>
                </a:solidFill>
                <a:effectLst/>
                <a:uLnTx/>
                <a:uFillTx/>
                <a:latin typeface="Sommet bold"/>
                <a:ea typeface="+mn-ea"/>
                <a:cs typeface="+mn-cs"/>
              </a:rPr>
              <a:t>Rena et al, </a:t>
            </a:r>
            <a:r>
              <a:rPr kumimoji="0" lang="en-US" sz="1400" b="1" i="1" u="none" strike="noStrike" kern="1200" cap="none" spc="0" normalizeH="0" baseline="0" noProof="0" dirty="0" err="1" smtClean="0">
                <a:ln>
                  <a:noFill/>
                </a:ln>
                <a:solidFill>
                  <a:schemeClr val="tx1"/>
                </a:solidFill>
                <a:effectLst/>
                <a:uLnTx/>
                <a:uFillTx/>
                <a:latin typeface="Sommet bold"/>
                <a:ea typeface="+mn-ea"/>
                <a:cs typeface="+mn-cs"/>
              </a:rPr>
              <a:t>Diabetologia</a:t>
            </a:r>
            <a:r>
              <a:rPr kumimoji="0" lang="en-US" sz="1400" b="1" i="1" u="none" strike="noStrike" kern="1200" cap="none" spc="0" normalizeH="0" baseline="0" noProof="0" dirty="0" smtClean="0">
                <a:ln>
                  <a:noFill/>
                </a:ln>
                <a:solidFill>
                  <a:schemeClr val="tx1"/>
                </a:solidFill>
                <a:effectLst/>
                <a:uLnTx/>
                <a:uFillTx/>
                <a:latin typeface="Sommet bold"/>
                <a:ea typeface="+mn-ea"/>
                <a:cs typeface="+mn-cs"/>
              </a:rPr>
              <a:t> 2013,</a:t>
            </a:r>
            <a:r>
              <a:rPr kumimoji="0" lang="en-US" sz="1400" b="1" i="1" u="none" strike="noStrike" kern="1200" cap="none" spc="0" normalizeH="0" noProof="0" dirty="0" smtClean="0">
                <a:ln>
                  <a:noFill/>
                </a:ln>
                <a:solidFill>
                  <a:schemeClr val="tx1"/>
                </a:solidFill>
                <a:effectLst/>
                <a:uLnTx/>
                <a:uFillTx/>
                <a:latin typeface="Sommet bold"/>
                <a:ea typeface="+mn-ea"/>
                <a:cs typeface="+mn-cs"/>
              </a:rPr>
              <a:t> 56:1898</a:t>
            </a:r>
            <a:endParaRPr kumimoji="0" lang="en-US" sz="1400" b="1" i="1" u="none" strike="noStrike" kern="1200" cap="none" spc="0" normalizeH="0" baseline="0" noProof="0" dirty="0" smtClean="0">
              <a:ln>
                <a:noFill/>
              </a:ln>
              <a:solidFill>
                <a:schemeClr val="tx1"/>
              </a:solidFill>
              <a:effectLst/>
              <a:uLnTx/>
              <a:uFillTx/>
              <a:latin typeface="Sommet bold"/>
              <a:ea typeface="+mn-ea"/>
              <a:cs typeface="+mn-cs"/>
            </a:endParaRPr>
          </a:p>
        </p:txBody>
      </p:sp>
    </p:spTree>
    <p:extLst>
      <p:ext uri="{BB962C8B-B14F-4D97-AF65-F5344CB8AC3E}">
        <p14:creationId xmlns:p14="http://schemas.microsoft.com/office/powerpoint/2010/main" val="32610535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07504" y="1484784"/>
            <a:ext cx="4248472" cy="3168352"/>
          </a:xfrm>
        </p:spPr>
        <p:txBody>
          <a:bodyPr/>
          <a:lstStyle/>
          <a:p>
            <a:pPr marL="514350" indent="-457200">
              <a:defRPr/>
            </a:pPr>
            <a:r>
              <a:rPr lang="en-US" sz="2000" dirty="0" err="1" smtClean="0"/>
              <a:t>Biguanides</a:t>
            </a:r>
            <a:r>
              <a:rPr lang="en-US" sz="2000" dirty="0" smtClean="0"/>
              <a:t> linked to lactic acidosis</a:t>
            </a:r>
          </a:p>
          <a:p>
            <a:pPr marL="914400" lvl="1" indent="-457200">
              <a:defRPr/>
            </a:pPr>
            <a:r>
              <a:rPr lang="en-US" sz="2000" dirty="0" err="1" smtClean="0"/>
              <a:t>Phenformin</a:t>
            </a:r>
            <a:r>
              <a:rPr lang="en-US" sz="2000" dirty="0" smtClean="0"/>
              <a:t> (40-64 cases/100,000 patient-years)</a:t>
            </a:r>
          </a:p>
          <a:p>
            <a:pPr marL="914400" lvl="1" indent="-457200">
              <a:defRPr/>
            </a:pPr>
            <a:r>
              <a:rPr lang="en-US" sz="2000" dirty="0" smtClean="0"/>
              <a:t>Metformin (0-16 cases/100,000 patient-years)</a:t>
            </a:r>
            <a:endParaRPr lang="en-US" sz="500" dirty="0" smtClean="0"/>
          </a:p>
          <a:p>
            <a:pPr marL="514350" indent="-457200">
              <a:defRPr/>
            </a:pPr>
            <a:r>
              <a:rPr lang="en-US" sz="2000" dirty="0"/>
              <a:t>C</a:t>
            </a:r>
            <a:r>
              <a:rPr lang="en-US" sz="2000" dirty="0" smtClean="0"/>
              <a:t>ontraindication – </a:t>
            </a:r>
            <a:r>
              <a:rPr lang="en-US" sz="2000" b="1" dirty="0" smtClean="0"/>
              <a:t>chronic kidney disease. Heart failure, severe hepatic </a:t>
            </a:r>
            <a:r>
              <a:rPr lang="en-US" sz="2000" b="1" dirty="0" smtClean="0"/>
              <a:t>insufficiency</a:t>
            </a:r>
          </a:p>
          <a:p>
            <a:pPr marL="914400" lvl="1" indent="-457200">
              <a:defRPr/>
            </a:pPr>
            <a:r>
              <a:rPr lang="en-US" sz="2000" b="1" dirty="0" smtClean="0"/>
              <a:t>Not based on trial evidence</a:t>
            </a:r>
            <a:endParaRPr lang="en-US" sz="2000" b="1" dirty="0" smtClean="0"/>
          </a:p>
          <a:p>
            <a:pPr marL="514350" indent="-457200">
              <a:defRPr/>
            </a:pPr>
            <a:r>
              <a:rPr lang="en-US" sz="2000" dirty="0" smtClean="0"/>
              <a:t>‘Decreasing’ adherence to guidelines </a:t>
            </a:r>
          </a:p>
          <a:p>
            <a:pPr marL="457200" lvl="1" indent="0">
              <a:buNone/>
              <a:defRPr/>
            </a:pPr>
            <a:endParaRPr lang="en-US" dirty="0" smtClean="0"/>
          </a:p>
        </p:txBody>
      </p:sp>
      <p:sp>
        <p:nvSpPr>
          <p:cNvPr id="2" name="Title 1"/>
          <p:cNvSpPr>
            <a:spLocks noGrp="1"/>
          </p:cNvSpPr>
          <p:nvPr>
            <p:ph type="title"/>
          </p:nvPr>
        </p:nvSpPr>
        <p:spPr/>
        <p:txBody>
          <a:bodyPr/>
          <a:lstStyle/>
          <a:p>
            <a:r>
              <a:rPr lang="en-AU" dirty="0" smtClean="0">
                <a:latin typeface="+mn-lt"/>
              </a:rPr>
              <a:t>Metformin-Associated </a:t>
            </a:r>
            <a:r>
              <a:rPr lang="en-AU" dirty="0">
                <a:latin typeface="+mn-lt"/>
              </a:rPr>
              <a:t>L</a:t>
            </a:r>
            <a:r>
              <a:rPr lang="en-AU" dirty="0" smtClean="0">
                <a:latin typeface="+mn-lt"/>
              </a:rPr>
              <a:t>actic </a:t>
            </a:r>
            <a:r>
              <a:rPr lang="en-AU" dirty="0">
                <a:latin typeface="+mn-lt"/>
              </a:rPr>
              <a:t>A</a:t>
            </a:r>
            <a:r>
              <a:rPr lang="en-AU" dirty="0" smtClean="0">
                <a:latin typeface="+mn-lt"/>
              </a:rPr>
              <a:t>cidosis (MALA)</a:t>
            </a:r>
            <a:endParaRPr lang="en-AU" dirty="0">
              <a:latin typeface="+mn-lt"/>
            </a:endParaRPr>
          </a:p>
        </p:txBody>
      </p:sp>
      <p:pic>
        <p:nvPicPr>
          <p:cNvPr id="4" name="Picture 3" descr="SVH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232688"/>
            <a:ext cx="1379738" cy="62531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320086778"/>
              </p:ext>
            </p:extLst>
          </p:nvPr>
        </p:nvGraphicFramePr>
        <p:xfrm>
          <a:off x="4391472" y="1484784"/>
          <a:ext cx="4752528" cy="3300427"/>
        </p:xfrm>
        <a:graphic>
          <a:graphicData uri="http://schemas.openxmlformats.org/drawingml/2006/table">
            <a:tbl>
              <a:tblPr firstRow="1" bandRow="1">
                <a:effectLst/>
                <a:tableStyleId>{3C2FFA5D-87B4-456A-9821-1D502468CF0F}</a:tableStyleId>
              </a:tblPr>
              <a:tblGrid>
                <a:gridCol w="2160240"/>
                <a:gridCol w="2592288"/>
              </a:tblGrid>
              <a:tr h="602433">
                <a:tc>
                  <a:txBody>
                    <a:bodyPr/>
                    <a:lstStyle/>
                    <a:p>
                      <a:r>
                        <a:rPr lang="en-US" sz="1600" dirty="0" smtClean="0"/>
                        <a:t>Guidelines</a:t>
                      </a:r>
                      <a:endParaRPr lang="en-US" sz="1600" dirty="0"/>
                    </a:p>
                  </a:txBody>
                  <a:tcPr/>
                </a:tc>
                <a:tc>
                  <a:txBody>
                    <a:bodyPr/>
                    <a:lstStyle/>
                    <a:p>
                      <a:r>
                        <a:rPr lang="en-US" sz="1600" dirty="0" smtClean="0"/>
                        <a:t>Renal</a:t>
                      </a:r>
                      <a:r>
                        <a:rPr lang="en-US" sz="1600" baseline="0" dirty="0" smtClean="0"/>
                        <a:t> function cut-off</a:t>
                      </a:r>
                      <a:endParaRPr lang="en-US" sz="1600" dirty="0"/>
                    </a:p>
                  </a:txBody>
                  <a:tcPr/>
                </a:tc>
              </a:tr>
              <a:tr h="693711">
                <a:tc>
                  <a:txBody>
                    <a:bodyPr/>
                    <a:lstStyle/>
                    <a:p>
                      <a:r>
                        <a:rPr lang="en-US" sz="2000" b="1" dirty="0" smtClean="0"/>
                        <a:t>Product Information</a:t>
                      </a:r>
                      <a:endParaRPr lang="en-US" sz="2000" b="1" dirty="0"/>
                    </a:p>
                  </a:txBody>
                  <a:tcPr/>
                </a:tc>
                <a:tc>
                  <a:txBody>
                    <a:bodyPr/>
                    <a:lstStyle/>
                    <a:p>
                      <a:r>
                        <a:rPr lang="en-US" sz="2000" b="1" dirty="0" smtClean="0"/>
                        <a:t>CL</a:t>
                      </a:r>
                      <a:r>
                        <a:rPr lang="en-US" sz="2000" b="1" baseline="-25000" dirty="0" smtClean="0"/>
                        <a:t>CR</a:t>
                      </a:r>
                      <a:r>
                        <a:rPr lang="en-US" sz="2000" b="1" dirty="0" smtClean="0"/>
                        <a:t> &lt;60 mL/min</a:t>
                      </a:r>
                      <a:endParaRPr lang="en-US" sz="2000" b="1" dirty="0"/>
                    </a:p>
                  </a:txBody>
                  <a:tcPr/>
                </a:tc>
              </a:tr>
              <a:tr h="792088">
                <a:tc>
                  <a:txBody>
                    <a:bodyPr/>
                    <a:lstStyle/>
                    <a:p>
                      <a:r>
                        <a:rPr lang="en-US" sz="1600" dirty="0" smtClean="0"/>
                        <a:t>Aust. Medicines</a:t>
                      </a:r>
                      <a:r>
                        <a:rPr lang="en-US" sz="1600" baseline="0" dirty="0" smtClean="0"/>
                        <a:t> Handbook</a:t>
                      </a:r>
                      <a:endParaRPr lang="en-US" sz="1600" dirty="0"/>
                    </a:p>
                  </a:txBody>
                  <a:tcPr/>
                </a:tc>
                <a:tc>
                  <a:txBody>
                    <a:bodyPr/>
                    <a:lstStyle/>
                    <a:p>
                      <a:r>
                        <a:rPr lang="en-US" sz="1600" dirty="0" smtClean="0"/>
                        <a:t>CL</a:t>
                      </a:r>
                      <a:r>
                        <a:rPr lang="en-US" sz="1600" baseline="-25000" dirty="0" smtClean="0"/>
                        <a:t>CR</a:t>
                      </a:r>
                      <a:r>
                        <a:rPr lang="en-US" sz="1600" dirty="0" smtClean="0"/>
                        <a:t> &lt;30 mL/min</a:t>
                      </a:r>
                      <a:endParaRPr lang="en-US" sz="1600" dirty="0"/>
                    </a:p>
                  </a:txBody>
                  <a:tcPr/>
                </a:tc>
              </a:tr>
              <a:tr h="602433">
                <a:tc>
                  <a:txBody>
                    <a:bodyPr/>
                    <a:lstStyle/>
                    <a:p>
                      <a:r>
                        <a:rPr lang="en-US" sz="1600" dirty="0" smtClean="0"/>
                        <a:t>UK N.I.C.E.</a:t>
                      </a:r>
                      <a:endParaRPr lang="en-US" sz="1600" dirty="0"/>
                    </a:p>
                  </a:txBody>
                  <a:tcPr/>
                </a:tc>
                <a:tc>
                  <a:txBody>
                    <a:bodyPr/>
                    <a:lstStyle/>
                    <a:p>
                      <a:r>
                        <a:rPr lang="en-US" sz="1600" dirty="0" err="1" smtClean="0"/>
                        <a:t>eGFR</a:t>
                      </a:r>
                      <a:r>
                        <a:rPr lang="en-US" sz="1600" dirty="0" smtClean="0"/>
                        <a:t> &lt;30 mL/min/1.73m</a:t>
                      </a:r>
                      <a:r>
                        <a:rPr lang="en-US" sz="1600" baseline="30000" dirty="0" smtClean="0"/>
                        <a:t>2</a:t>
                      </a:r>
                      <a:endParaRPr lang="en-US" sz="1600" baseline="30000" dirty="0"/>
                    </a:p>
                  </a:txBody>
                  <a:tcPr/>
                </a:tc>
              </a:tr>
              <a:tr h="602433">
                <a:tc>
                  <a:txBody>
                    <a:bodyPr/>
                    <a:lstStyle/>
                    <a:p>
                      <a:r>
                        <a:rPr lang="en-US" sz="1600" dirty="0" smtClean="0"/>
                        <a:t>FDA</a:t>
                      </a:r>
                      <a:endParaRPr lang="en-US" sz="1600" dirty="0"/>
                    </a:p>
                  </a:txBody>
                  <a:tcPr/>
                </a:tc>
                <a:tc>
                  <a:txBody>
                    <a:bodyPr/>
                    <a:lstStyle/>
                    <a:p>
                      <a:r>
                        <a:rPr lang="en-US" sz="1600" dirty="0" err="1" smtClean="0"/>
                        <a:t>Creatinine</a:t>
                      </a:r>
                      <a:r>
                        <a:rPr lang="en-US" sz="1600" dirty="0" smtClean="0"/>
                        <a:t> &gt;</a:t>
                      </a:r>
                      <a:r>
                        <a:rPr lang="en-US" sz="1600" baseline="0" dirty="0" smtClean="0"/>
                        <a:t> 1.4 mg/dl (124 </a:t>
                      </a:r>
                      <a:r>
                        <a:rPr lang="en-US" sz="1600" baseline="0" dirty="0" err="1" smtClean="0"/>
                        <a:t>μmol</a:t>
                      </a:r>
                      <a:r>
                        <a:rPr lang="en-US" sz="1600" baseline="0" dirty="0" smtClean="0"/>
                        <a:t>/L)</a:t>
                      </a:r>
                      <a:endParaRPr lang="en-US" sz="1600" dirty="0"/>
                    </a:p>
                  </a:txBody>
                  <a:tcPr/>
                </a:tc>
              </a:tr>
            </a:tbl>
          </a:graphicData>
        </a:graphic>
      </p:graphicFrame>
      <p:sp>
        <p:nvSpPr>
          <p:cNvPr id="6" name="TextBox 5"/>
          <p:cNvSpPr txBox="1"/>
          <p:nvPr/>
        </p:nvSpPr>
        <p:spPr>
          <a:xfrm>
            <a:off x="1691680" y="6237312"/>
            <a:ext cx="5904656" cy="523220"/>
          </a:xfrm>
          <a:prstGeom prst="rect">
            <a:avLst/>
          </a:prstGeom>
        </p:spPr>
        <p:txBody>
          <a:bodyPr wrap="square" rtlCol="0">
            <a:spAutoFit/>
          </a:bodyPr>
          <a:lstStyle/>
          <a:p>
            <a:pPr marL="342900" indent="-342900" algn="ctr" fontAlgn="auto">
              <a:spcBef>
                <a:spcPct val="20000"/>
              </a:spcBef>
              <a:spcAft>
                <a:spcPts val="0"/>
              </a:spcAft>
            </a:pPr>
            <a:r>
              <a:rPr lang="en-US" sz="1400" b="1" i="1" dirty="0"/>
              <a:t>Duong, J. K.; Furlong, T. J.; Roberts, D. </a:t>
            </a:r>
            <a:r>
              <a:rPr lang="en-US" sz="1400" b="1" i="1" dirty="0" smtClean="0"/>
              <a:t>M</a:t>
            </a:r>
            <a:r>
              <a:rPr lang="en-US" sz="1400" b="1" i="1" dirty="0"/>
              <a:t> </a:t>
            </a:r>
            <a:r>
              <a:rPr lang="en-US" sz="1400" b="1" i="1" dirty="0" smtClean="0"/>
              <a:t>et al. Drug </a:t>
            </a:r>
            <a:r>
              <a:rPr lang="en-US" sz="1400" b="1" i="1" dirty="0" err="1"/>
              <a:t>Saf</a:t>
            </a:r>
            <a:r>
              <a:rPr lang="en-US" sz="1400" b="1" i="1" dirty="0"/>
              <a:t>. 2013;36(9):733-46. </a:t>
            </a:r>
            <a:r>
              <a:rPr lang="en-US" sz="1400" b="1" i="1" dirty="0" err="1"/>
              <a:t>Epub</a:t>
            </a:r>
            <a:r>
              <a:rPr lang="en-US" sz="1400" b="1" i="1" dirty="0"/>
              <a:t> 2013/04/03</a:t>
            </a:r>
            <a:r>
              <a:rPr lang="en-AU" sz="1400" b="1" i="1" dirty="0"/>
              <a:t> </a:t>
            </a:r>
            <a:endParaRPr kumimoji="0" lang="en-US" sz="1400" b="1" i="1" u="none" strike="noStrike" kern="1200" cap="none" spc="0" normalizeH="0" baseline="0" noProof="0" dirty="0" smtClean="0">
              <a:ln>
                <a:noFill/>
              </a:ln>
              <a:solidFill>
                <a:schemeClr val="tx1"/>
              </a:solidFill>
              <a:effectLst/>
              <a:uLnTx/>
              <a:uFillTx/>
              <a:latin typeface="Sommet bold"/>
            </a:endParaRPr>
          </a:p>
        </p:txBody>
      </p:sp>
    </p:spTree>
    <p:extLst>
      <p:ext uri="{BB962C8B-B14F-4D97-AF65-F5344CB8AC3E}">
        <p14:creationId xmlns:p14="http://schemas.microsoft.com/office/powerpoint/2010/main" val="16922400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690" y="1563464"/>
            <a:ext cx="8975333" cy="4385816"/>
          </a:xfrm>
          <a:prstGeom prst="rect">
            <a:avLst/>
          </a:prstGeom>
        </p:spPr>
        <p:txBody>
          <a:bodyPr wrap="square">
            <a:spAutoFit/>
          </a:bodyPr>
          <a:lstStyle/>
          <a:p>
            <a:pPr marL="285750" indent="-285750">
              <a:spcAft>
                <a:spcPts val="600"/>
              </a:spcAft>
              <a:buFont typeface="Arial" pitchFamily="34" charset="0"/>
              <a:buChar char="•"/>
            </a:pPr>
            <a:r>
              <a:rPr lang="en-US" dirty="0" smtClean="0"/>
              <a:t>UK Prospective  Diabetes Study (UKPDS)</a:t>
            </a:r>
          </a:p>
          <a:p>
            <a:pPr marL="742950" lvl="1" indent="-285750">
              <a:spcAft>
                <a:spcPts val="600"/>
              </a:spcAft>
              <a:buFont typeface="Courier New" pitchFamily="49" charset="0"/>
              <a:buChar char="o"/>
            </a:pPr>
            <a:r>
              <a:rPr lang="en-US" dirty="0" smtClean="0"/>
              <a:t>20 year study (1978-1998)</a:t>
            </a:r>
          </a:p>
          <a:p>
            <a:pPr marL="742950" lvl="1" indent="-285750">
              <a:spcAft>
                <a:spcPts val="600"/>
              </a:spcAft>
              <a:buFont typeface="Courier New" pitchFamily="49" charset="0"/>
              <a:buChar char="o"/>
            </a:pPr>
            <a:r>
              <a:rPr lang="en-US" dirty="0" smtClean="0"/>
              <a:t>23 </a:t>
            </a:r>
            <a:r>
              <a:rPr lang="en-US" dirty="0" err="1" smtClean="0"/>
              <a:t>centres</a:t>
            </a:r>
            <a:r>
              <a:rPr lang="en-US" dirty="0" smtClean="0"/>
              <a:t>; 4,075 patients (1704 patients &gt; 120% ideal BMI)</a:t>
            </a:r>
          </a:p>
          <a:p>
            <a:pPr marL="285750" indent="-285750">
              <a:spcAft>
                <a:spcPts val="600"/>
              </a:spcAft>
              <a:buFont typeface="Arial" pitchFamily="34" charset="0"/>
              <a:buChar char="•"/>
            </a:pPr>
            <a:r>
              <a:rPr lang="en-US" dirty="0" smtClean="0"/>
              <a:t>Conventional therapy </a:t>
            </a:r>
            <a:r>
              <a:rPr lang="en-US" dirty="0" err="1" smtClean="0"/>
              <a:t>vs</a:t>
            </a:r>
            <a:r>
              <a:rPr lang="en-US" dirty="0" smtClean="0"/>
              <a:t> intensive pharmacological therapy </a:t>
            </a:r>
          </a:p>
          <a:p>
            <a:pPr marL="742950" lvl="1" indent="-285750">
              <a:spcAft>
                <a:spcPts val="600"/>
              </a:spcAft>
              <a:buFont typeface="Courier New" pitchFamily="49" charset="0"/>
              <a:buChar char="o"/>
            </a:pPr>
            <a:r>
              <a:rPr lang="en-US" dirty="0" smtClean="0"/>
              <a:t>Insulin, </a:t>
            </a:r>
            <a:r>
              <a:rPr lang="en-US" dirty="0" err="1" smtClean="0"/>
              <a:t>sulphonylurea</a:t>
            </a:r>
            <a:r>
              <a:rPr lang="en-US" dirty="0" smtClean="0"/>
              <a:t> or metformin</a:t>
            </a:r>
            <a:r>
              <a:rPr lang="en-US" dirty="0"/>
              <a:t>	</a:t>
            </a:r>
            <a:endParaRPr lang="en-US" dirty="0" smtClean="0"/>
          </a:p>
          <a:p>
            <a:pPr marL="285750" indent="-285750">
              <a:spcAft>
                <a:spcPts val="600"/>
              </a:spcAft>
              <a:buFont typeface="Arial" pitchFamily="34" charset="0"/>
              <a:buChar char="•"/>
            </a:pPr>
            <a:r>
              <a:rPr lang="en-US" dirty="0" smtClean="0"/>
              <a:t>Cardiovascular disease accounted for 62% of the total mortality in the overweight patients in the conventional treatment group. </a:t>
            </a:r>
          </a:p>
          <a:p>
            <a:pPr marL="285750" indent="-285750">
              <a:spcAft>
                <a:spcPts val="600"/>
              </a:spcAft>
              <a:buFont typeface="Arial" pitchFamily="34" charset="0"/>
              <a:buChar char="•"/>
            </a:pPr>
            <a:r>
              <a:rPr lang="en-US" dirty="0" smtClean="0"/>
              <a:t>The metformin group had:</a:t>
            </a:r>
          </a:p>
          <a:p>
            <a:pPr marL="742950" lvl="1" indent="-285750">
              <a:spcAft>
                <a:spcPts val="600"/>
              </a:spcAft>
              <a:buFont typeface="Courier New" pitchFamily="49" charset="0"/>
              <a:buChar char="o"/>
            </a:pPr>
            <a:r>
              <a:rPr lang="en-US" dirty="0" smtClean="0"/>
              <a:t>36% lower risk (p=0·011) of all-cause </a:t>
            </a:r>
            <a:r>
              <a:rPr lang="en-US" dirty="0" smtClean="0"/>
              <a:t>mortality, </a:t>
            </a:r>
            <a:endParaRPr lang="en-US" dirty="0" smtClean="0"/>
          </a:p>
          <a:p>
            <a:pPr marL="742950" lvl="1" indent="-285750">
              <a:spcAft>
                <a:spcPts val="600"/>
              </a:spcAft>
              <a:buFont typeface="Courier New" pitchFamily="49" charset="0"/>
              <a:buChar char="o"/>
            </a:pPr>
            <a:r>
              <a:rPr lang="en-US" dirty="0" smtClean="0"/>
              <a:t>39</a:t>
            </a:r>
            <a:r>
              <a:rPr lang="en-US" dirty="0"/>
              <a:t>% lower risk (p=0·010) of myocardial </a:t>
            </a:r>
            <a:r>
              <a:rPr lang="en-US" dirty="0" smtClean="0"/>
              <a:t>infarction, </a:t>
            </a:r>
            <a:endParaRPr lang="en-US" dirty="0" smtClean="0"/>
          </a:p>
          <a:p>
            <a:pPr marL="742950" lvl="1" indent="-285750">
              <a:spcAft>
                <a:spcPts val="600"/>
              </a:spcAft>
              <a:buFont typeface="Courier New" pitchFamily="49" charset="0"/>
              <a:buChar char="o"/>
            </a:pPr>
            <a:r>
              <a:rPr lang="en-US" dirty="0" smtClean="0"/>
              <a:t>30</a:t>
            </a:r>
            <a:r>
              <a:rPr lang="en-US" dirty="0"/>
              <a:t>% </a:t>
            </a:r>
            <a:r>
              <a:rPr lang="en-US" dirty="0" smtClean="0"/>
              <a:t>lower </a:t>
            </a:r>
            <a:r>
              <a:rPr lang="en-US" dirty="0"/>
              <a:t>risk </a:t>
            </a:r>
            <a:r>
              <a:rPr lang="en-US" dirty="0" smtClean="0"/>
              <a:t>(p</a:t>
            </a:r>
            <a:r>
              <a:rPr lang="en-US" dirty="0"/>
              <a:t>=0·020) </a:t>
            </a:r>
            <a:r>
              <a:rPr lang="en-US" dirty="0" smtClean="0"/>
              <a:t>of </a:t>
            </a:r>
            <a:r>
              <a:rPr lang="en-US" dirty="0" err="1" smtClean="0"/>
              <a:t>macrovascular</a:t>
            </a:r>
            <a:r>
              <a:rPr lang="en-US" dirty="0" smtClean="0"/>
              <a:t> </a:t>
            </a:r>
            <a:r>
              <a:rPr lang="en-US" dirty="0" smtClean="0"/>
              <a:t>disease (</a:t>
            </a:r>
            <a:r>
              <a:rPr lang="en-US" dirty="0"/>
              <a:t>myocardial infarction, sudden death, angina, stroke, and peripheral disease</a:t>
            </a:r>
            <a:r>
              <a:rPr lang="en-US" dirty="0" smtClean="0"/>
              <a:t>), </a:t>
            </a:r>
            <a:r>
              <a:rPr lang="en-US" b="1" i="1" dirty="0" smtClean="0"/>
              <a:t>than the conventional group</a:t>
            </a:r>
            <a:r>
              <a:rPr lang="en-US" dirty="0" smtClean="0"/>
              <a:t>.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8511"/>
          <a:stretch/>
        </p:blipFill>
        <p:spPr bwMode="auto">
          <a:xfrm>
            <a:off x="827584" y="0"/>
            <a:ext cx="7488832" cy="14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03066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a:srcRect/>
          <a:stretch>
            <a:fillRect/>
          </a:stretch>
        </p:blipFill>
        <p:spPr bwMode="auto">
          <a:xfrm>
            <a:off x="1403648" y="0"/>
            <a:ext cx="6408712" cy="4581128"/>
          </a:xfrm>
          <a:prstGeom prst="rect">
            <a:avLst/>
          </a:prstGeom>
          <a:noFill/>
          <a:ln w="9525">
            <a:noFill/>
            <a:miter lim="800000"/>
            <a:headEnd/>
            <a:tailEnd/>
          </a:ln>
        </p:spPr>
      </p:pic>
      <p:pic>
        <p:nvPicPr>
          <p:cNvPr id="5" name="Picture 4"/>
          <p:cNvPicPr/>
          <p:nvPr/>
        </p:nvPicPr>
        <p:blipFill>
          <a:blip/>
          <a:srcRect/>
          <a:stretch>
            <a:fillRect/>
          </a:stretch>
        </p:blipFill>
        <p:spPr bwMode="auto">
          <a:xfrm>
            <a:off x="1943100" y="902825"/>
            <a:ext cx="5257800" cy="203200"/>
          </a:xfrm>
          <a:prstGeom prst="rect">
            <a:avLst/>
          </a:prstGeom>
          <a:noFill/>
          <a:ln w="9525">
            <a:noFill/>
            <a:miter lim="800000"/>
            <a:headEnd/>
            <a:tailEnd/>
          </a:ln>
        </p:spPr>
      </p:pic>
      <p:pic>
        <p:nvPicPr>
          <p:cNvPr id="6" name="Picture 5"/>
          <p:cNvPicPr/>
          <p:nvPr/>
        </p:nvPicPr>
        <p:blipFill>
          <a:blip/>
          <a:srcRect/>
          <a:stretch>
            <a:fillRect/>
          </a:stretch>
        </p:blipFill>
        <p:spPr bwMode="auto">
          <a:xfrm>
            <a:off x="1403648" y="4725144"/>
            <a:ext cx="6408712" cy="1313531"/>
          </a:xfrm>
          <a:prstGeom prst="rect">
            <a:avLst/>
          </a:prstGeom>
          <a:noFill/>
          <a:ln w="9525">
            <a:noFill/>
            <a:miter lim="800000"/>
            <a:headEnd/>
            <a:tailEnd/>
          </a:ln>
        </p:spPr>
      </p:pic>
      <p:cxnSp>
        <p:nvCxnSpPr>
          <p:cNvPr id="8" name="Straight Connector 7"/>
          <p:cNvCxnSpPr/>
          <p:nvPr/>
        </p:nvCxnSpPr>
        <p:spPr>
          <a:xfrm flipV="1">
            <a:off x="1475656" y="5805264"/>
            <a:ext cx="4464496" cy="1588"/>
          </a:xfrm>
          <a:prstGeom prst="line">
            <a:avLst/>
          </a:prstGeom>
          <a:ln>
            <a:solidFill>
              <a:srgbClr val="E30008"/>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012160" y="5517232"/>
            <a:ext cx="1728192" cy="0"/>
          </a:xfrm>
          <a:prstGeom prst="line">
            <a:avLst/>
          </a:prstGeom>
          <a:ln>
            <a:solidFill>
              <a:srgbClr val="E3000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20079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rcRect r="-2684" b="-5857"/>
          <a:stretch>
            <a:fillRect/>
          </a:stretch>
        </p:blipFill>
        <p:spPr bwMode="auto">
          <a:xfrm>
            <a:off x="1043608" y="692696"/>
            <a:ext cx="7128792" cy="2592288"/>
          </a:xfrm>
          <a:prstGeom prst="rect">
            <a:avLst/>
          </a:prstGeom>
          <a:noFill/>
          <a:ln w="25400">
            <a:solidFill>
              <a:schemeClr val="tx2"/>
            </a:solidFill>
            <a:miter lim="800000"/>
            <a:headEnd/>
            <a:tailEnd/>
          </a:ln>
          <a:effectLst/>
        </p:spPr>
      </p:pic>
      <p:sp>
        <p:nvSpPr>
          <p:cNvPr id="12" name="Content Placeholder 11"/>
          <p:cNvSpPr>
            <a:spLocks noGrp="1"/>
          </p:cNvSpPr>
          <p:nvPr>
            <p:ph sz="half" idx="2"/>
          </p:nvPr>
        </p:nvSpPr>
        <p:spPr>
          <a:xfrm>
            <a:off x="323528" y="3501008"/>
            <a:ext cx="8363272" cy="2448272"/>
          </a:xfrm>
        </p:spPr>
        <p:txBody>
          <a:bodyPr/>
          <a:lstStyle/>
          <a:p>
            <a:r>
              <a:rPr lang="en-US" sz="1800" i="1" dirty="0"/>
              <a:t>Design: </a:t>
            </a:r>
            <a:r>
              <a:rPr lang="en-US" sz="1800" dirty="0"/>
              <a:t>304 patients, mean age = </a:t>
            </a:r>
            <a:r>
              <a:rPr lang="en-US" sz="1800" dirty="0" smtClean="0"/>
              <a:t>63 </a:t>
            </a:r>
            <a:r>
              <a:rPr lang="en-US" sz="1800" dirty="0" err="1"/>
              <a:t>yr</a:t>
            </a:r>
            <a:r>
              <a:rPr lang="en-US" sz="1800" dirty="0"/>
              <a:t>, randomised to </a:t>
            </a:r>
            <a:r>
              <a:rPr lang="en-US" sz="1800" dirty="0" err="1"/>
              <a:t>glipizide</a:t>
            </a:r>
            <a:r>
              <a:rPr lang="en-US" sz="1800" dirty="0"/>
              <a:t> (30 mg daily) or metformin (1.5 g daily) for 3 years. [5 </a:t>
            </a:r>
            <a:r>
              <a:rPr lang="en-US" sz="1800" dirty="0" err="1"/>
              <a:t>yr</a:t>
            </a:r>
            <a:r>
              <a:rPr lang="en-US" sz="1800" dirty="0"/>
              <a:t> follow-up]. </a:t>
            </a:r>
          </a:p>
          <a:p>
            <a:r>
              <a:rPr lang="en-US" sz="1800" i="1" dirty="0"/>
              <a:t>End points</a:t>
            </a:r>
            <a:r>
              <a:rPr lang="en-US" sz="1800" dirty="0"/>
              <a:t>: Times to composite of recurrent cardiovascular events [death from CV or any cause; MI; stroke; arterial re-</a:t>
            </a:r>
            <a:r>
              <a:rPr lang="en-US" sz="1800" dirty="0" err="1"/>
              <a:t>vascularisation</a:t>
            </a:r>
            <a:r>
              <a:rPr lang="en-US" sz="1800" dirty="0"/>
              <a:t>]</a:t>
            </a:r>
            <a:r>
              <a:rPr lang="en-US" sz="1800" dirty="0" smtClean="0"/>
              <a:t>.</a:t>
            </a:r>
          </a:p>
          <a:p>
            <a:r>
              <a:rPr lang="en-US" sz="1800" i="1" dirty="0"/>
              <a:t>Findings: </a:t>
            </a:r>
            <a:r>
              <a:rPr lang="en-US" sz="1800" dirty="0"/>
              <a:t>Metformin reduced major cardiovascular events at median </a:t>
            </a:r>
            <a:r>
              <a:rPr lang="en-US" sz="1800" dirty="0" smtClean="0"/>
              <a:t>of </a:t>
            </a:r>
            <a:r>
              <a:rPr lang="en-US" sz="1800" dirty="0"/>
              <a:t>5.0 years compared with </a:t>
            </a:r>
            <a:r>
              <a:rPr lang="en-US" sz="1800" dirty="0" err="1"/>
              <a:t>glipizide</a:t>
            </a:r>
            <a:r>
              <a:rPr lang="en-US" sz="1800" dirty="0"/>
              <a:t>. </a:t>
            </a:r>
          </a:p>
          <a:p>
            <a:r>
              <a:rPr lang="en-US" sz="1800" dirty="0"/>
              <a:t>Results indicated a potential benefit of metformin therapy on cardiovascular outcomes in high-risk patients.</a:t>
            </a:r>
          </a:p>
          <a:p>
            <a:endParaRPr lang="en-US" sz="1800" b="1" dirty="0"/>
          </a:p>
          <a:p>
            <a:pPr marL="0" indent="0">
              <a:buNone/>
            </a:pPr>
            <a:r>
              <a:rPr lang="en-US" sz="1800" b="1" i="1" dirty="0" smtClean="0"/>
              <a:t>		</a:t>
            </a:r>
            <a:endParaRPr lang="en-US" sz="1800" b="1" i="1" dirty="0"/>
          </a:p>
        </p:txBody>
      </p:sp>
      <p:sp>
        <p:nvSpPr>
          <p:cNvPr id="13" name="TextBox 12"/>
          <p:cNvSpPr txBox="1"/>
          <p:nvPr/>
        </p:nvSpPr>
        <p:spPr>
          <a:xfrm>
            <a:off x="2843808" y="6368635"/>
            <a:ext cx="3089375" cy="566309"/>
          </a:xfrm>
          <a:prstGeom prst="rect">
            <a:avLst/>
          </a:prstGeom>
        </p:spPr>
        <p:txBody>
          <a:bodyPr wrap="none" rtlCol="0">
            <a:spAutoFit/>
          </a:bodyPr>
          <a:lstStyle/>
          <a:p>
            <a:pPr marL="342900" indent="-342900" fontAlgn="auto">
              <a:spcBef>
                <a:spcPct val="20000"/>
              </a:spcBef>
              <a:spcAft>
                <a:spcPts val="0"/>
              </a:spcAft>
            </a:pPr>
            <a:r>
              <a:rPr lang="en-US" sz="1400" b="1" i="1" dirty="0"/>
              <a:t>Diabetes Care 2013; 36:1304-1311</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endParaRPr kumimoji="0" lang="en-US" sz="1400" b="1" i="0" u="none" strike="noStrike" kern="1200" cap="none" spc="0" normalizeH="0" baseline="0" noProof="0" dirty="0" smtClean="0">
              <a:ln>
                <a:noFill/>
              </a:ln>
              <a:solidFill>
                <a:schemeClr val="tx1"/>
              </a:solidFill>
              <a:effectLst/>
              <a:uLnTx/>
              <a:uFillTx/>
              <a:latin typeface="Sommet bold"/>
            </a:endParaRPr>
          </a:p>
        </p:txBody>
      </p:sp>
    </p:spTree>
    <p:extLst>
      <p:ext uri="{BB962C8B-B14F-4D97-AF65-F5344CB8AC3E}">
        <p14:creationId xmlns:p14="http://schemas.microsoft.com/office/powerpoint/2010/main" val="14666269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owerpoint.SVH.UNSW.2013">
  <a:themeElements>
    <a:clrScheme name="Custom 1">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NSW">
      <a:majorFont>
        <a:latin typeface="Somme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kumimoji="0" sz="1150" b="1" i="0" u="none" strike="noStrike" kern="1200" cap="none" spc="0" normalizeH="0" baseline="0" noProof="0" dirty="0" smtClean="0">
            <a:ln>
              <a:noFill/>
            </a:ln>
            <a:solidFill>
              <a:schemeClr val="tx1"/>
            </a:solidFill>
            <a:effectLst/>
            <a:uLnTx/>
            <a:uFillTx/>
            <a:latin typeface="Sommet bold"/>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Powerpoint.SVH.UNSW.2013.potx</Template>
  <TotalTime>3959</TotalTime>
  <Words>2411</Words>
  <Application>Microsoft Macintosh PowerPoint</Application>
  <PresentationFormat>On-screen Show (4:3)</PresentationFormat>
  <Paragraphs>348</Paragraphs>
  <Slides>27</Slides>
  <Notes>22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Powerpoint.SVH.UNSW.2013</vt:lpstr>
      <vt:lpstr>PowerPoint Presentation</vt:lpstr>
      <vt:lpstr>Type 2 diabetes mellitus (T2DM)</vt:lpstr>
      <vt:lpstr>Metformin – Dimethylbiguanide</vt:lpstr>
      <vt:lpstr>Metformin – First line therapy for T2DM</vt:lpstr>
      <vt:lpstr>Metformin - Mechanism of Action</vt:lpstr>
      <vt:lpstr>Metformin-Associated Lactic Acidosis (MALA)</vt:lpstr>
      <vt:lpstr>PowerPoint Presentation</vt:lpstr>
      <vt:lpstr>PowerPoint Presentation</vt:lpstr>
      <vt:lpstr>PowerPoint Presentation</vt:lpstr>
      <vt:lpstr>PowerPoint Presentation</vt:lpstr>
      <vt:lpstr>Our Metformin Studies</vt:lpstr>
      <vt:lpstr>Pharmacokinetics (PK) of metformin</vt:lpstr>
      <vt:lpstr>PowerPoint Presentation</vt:lpstr>
      <vt:lpstr>Methods - Datasets</vt:lpstr>
      <vt:lpstr>Dosing simulations</vt:lpstr>
      <vt:lpstr>PowerPoint Presentation</vt:lpstr>
      <vt:lpstr>Metformin Safety in CKD</vt:lpstr>
      <vt:lpstr>Metformin concentrations within normal range</vt:lpstr>
      <vt:lpstr>No correlations between metformin &amp; lactate concentrations</vt:lpstr>
      <vt:lpstr>Metformin Safety in CKD</vt:lpstr>
      <vt:lpstr>Metformin in Diabetic Haemodialysis Patients</vt:lpstr>
      <vt:lpstr>Methods: Study Design &amp; Sampling</vt:lpstr>
      <vt:lpstr>Results: Baseline Demographics</vt:lpstr>
      <vt:lpstr>Results:  Safety</vt:lpstr>
      <vt:lpstr>Metformin Dialysis Study II </vt:lpstr>
      <vt:lpstr>Conclusions</vt:lpstr>
      <vt:lpstr>Acknowledgements</vt:lpstr>
    </vt:vector>
  </TitlesOfParts>
  <Company>UNSW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Kristen Butcher</dc:creator>
  <cp:lastModifiedBy>Ric Day</cp:lastModifiedBy>
  <cp:revision>210</cp:revision>
  <dcterms:created xsi:type="dcterms:W3CDTF">2012-08-01T22:23:30Z</dcterms:created>
  <dcterms:modified xsi:type="dcterms:W3CDTF">2017-03-22T05:16:15Z</dcterms:modified>
</cp:coreProperties>
</file>